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2" r:id="rId3"/>
    <p:sldId id="257" r:id="rId4"/>
    <p:sldId id="28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3" r:id="rId14"/>
    <p:sldId id="266" r:id="rId15"/>
    <p:sldId id="267" r:id="rId16"/>
    <p:sldId id="268" r:id="rId17"/>
    <p:sldId id="269" r:id="rId18"/>
    <p:sldId id="284" r:id="rId19"/>
    <p:sldId id="270" r:id="rId20"/>
    <p:sldId id="286" r:id="rId21"/>
    <p:sldId id="285" r:id="rId22"/>
    <p:sldId id="271" r:id="rId23"/>
    <p:sldId id="287" r:id="rId24"/>
    <p:sldId id="272" r:id="rId25"/>
    <p:sldId id="273" r:id="rId26"/>
    <p:sldId id="289" r:id="rId27"/>
    <p:sldId id="288" r:id="rId28"/>
    <p:sldId id="274" r:id="rId29"/>
    <p:sldId id="275" r:id="rId30"/>
    <p:sldId id="277" r:id="rId31"/>
    <p:sldId id="279" r:id="rId32"/>
    <p:sldId id="28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24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24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BE5F2-B40B-4009-A4F4-015F7D5FA845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95DC96F-1498-40DF-A9E4-BF0B38F7A3AE}">
      <dgm:prSet phldrT="[Text]"/>
      <dgm:spPr/>
      <dgm:t>
        <a:bodyPr/>
        <a:lstStyle/>
        <a:p>
          <a:r>
            <a:rPr lang="en-US" dirty="0"/>
            <a:t>The challenge</a:t>
          </a:r>
        </a:p>
      </dgm:t>
    </dgm:pt>
    <dgm:pt modelId="{D0C7D95C-ABB4-4875-998B-EDF002596FB7}" type="parTrans" cxnId="{0AA07FBD-43A8-414E-9B2C-49C956E326AE}">
      <dgm:prSet/>
      <dgm:spPr/>
      <dgm:t>
        <a:bodyPr/>
        <a:lstStyle/>
        <a:p>
          <a:endParaRPr lang="en-US"/>
        </a:p>
      </dgm:t>
    </dgm:pt>
    <dgm:pt modelId="{2C6E9849-02F7-41BF-9D24-D26521EFB98B}" type="sibTrans" cxnId="{0AA07FBD-43A8-414E-9B2C-49C956E326AE}">
      <dgm:prSet/>
      <dgm:spPr/>
      <dgm:t>
        <a:bodyPr/>
        <a:lstStyle/>
        <a:p>
          <a:endParaRPr lang="en-US"/>
        </a:p>
      </dgm:t>
    </dgm:pt>
    <dgm:pt modelId="{48D7055E-94DD-421E-A72F-77BF30439DE8}">
      <dgm:prSet phldrT="[Text]"/>
      <dgm:spPr/>
      <dgm:t>
        <a:bodyPr/>
        <a:lstStyle/>
        <a:p>
          <a:r>
            <a:rPr lang="en-US" dirty="0"/>
            <a:t>Traditional Approaches vs Deep Learning</a:t>
          </a:r>
        </a:p>
      </dgm:t>
    </dgm:pt>
    <dgm:pt modelId="{EBEDF4D9-DC59-4D08-88B8-9015C400928F}" type="parTrans" cxnId="{2661370E-C061-4577-94AC-0E6348D3441C}">
      <dgm:prSet/>
      <dgm:spPr/>
      <dgm:t>
        <a:bodyPr/>
        <a:lstStyle/>
        <a:p>
          <a:endParaRPr lang="en-US"/>
        </a:p>
      </dgm:t>
    </dgm:pt>
    <dgm:pt modelId="{9B42A9C9-A376-4230-8D7A-360997FA2E6F}" type="sibTrans" cxnId="{2661370E-C061-4577-94AC-0E6348D3441C}">
      <dgm:prSet/>
      <dgm:spPr/>
      <dgm:t>
        <a:bodyPr/>
        <a:lstStyle/>
        <a:p>
          <a:endParaRPr lang="en-US"/>
        </a:p>
      </dgm:t>
    </dgm:pt>
    <dgm:pt modelId="{C4A07C31-9A27-4F60-832B-C451F620BCC4}">
      <dgm:prSet phldrT="[Text]"/>
      <dgm:spPr/>
      <dgm:t>
        <a:bodyPr/>
        <a:lstStyle/>
        <a:p>
          <a:r>
            <a:rPr lang="en-US" dirty="0"/>
            <a:t>Tools &amp; Dataset specifications</a:t>
          </a:r>
        </a:p>
      </dgm:t>
    </dgm:pt>
    <dgm:pt modelId="{68E919CC-C1B7-478F-8FAF-F7B7FE349C2F}" type="parTrans" cxnId="{2D565EC5-E11B-434F-881C-EBE65362A138}">
      <dgm:prSet/>
      <dgm:spPr/>
      <dgm:t>
        <a:bodyPr/>
        <a:lstStyle/>
        <a:p>
          <a:endParaRPr lang="en-US"/>
        </a:p>
      </dgm:t>
    </dgm:pt>
    <dgm:pt modelId="{AC4703FF-B23E-4539-9F82-34A611729AF9}" type="sibTrans" cxnId="{2D565EC5-E11B-434F-881C-EBE65362A138}">
      <dgm:prSet/>
      <dgm:spPr/>
      <dgm:t>
        <a:bodyPr/>
        <a:lstStyle/>
        <a:p>
          <a:endParaRPr lang="en-US"/>
        </a:p>
      </dgm:t>
    </dgm:pt>
    <dgm:pt modelId="{76F9A867-C715-4B32-BDCB-9684C5A009DE}">
      <dgm:prSet phldrT="[Text]"/>
      <dgm:spPr/>
      <dgm:t>
        <a:bodyPr/>
        <a:lstStyle/>
        <a:p>
          <a:r>
            <a:rPr lang="en-US" dirty="0"/>
            <a:t>Convolutional Neural Networks</a:t>
          </a:r>
        </a:p>
      </dgm:t>
    </dgm:pt>
    <dgm:pt modelId="{D73CD80D-F791-4173-A9F0-9B7AE7A31862}" type="parTrans" cxnId="{C6C7EDC9-203F-45B6-81FF-D08F766DCCC2}">
      <dgm:prSet/>
      <dgm:spPr/>
      <dgm:t>
        <a:bodyPr/>
        <a:lstStyle/>
        <a:p>
          <a:endParaRPr lang="en-US"/>
        </a:p>
      </dgm:t>
    </dgm:pt>
    <dgm:pt modelId="{9294E81A-4EC6-44A6-8283-2756E2BA1861}" type="sibTrans" cxnId="{C6C7EDC9-203F-45B6-81FF-D08F766DCCC2}">
      <dgm:prSet/>
      <dgm:spPr/>
      <dgm:t>
        <a:bodyPr/>
        <a:lstStyle/>
        <a:p>
          <a:endParaRPr lang="en-US"/>
        </a:p>
      </dgm:t>
    </dgm:pt>
    <dgm:pt modelId="{DF206454-87D7-4207-AA44-C78C17BE5D9F}">
      <dgm:prSet phldrT="[Text]"/>
      <dgm:spPr/>
      <dgm:t>
        <a:bodyPr/>
        <a:lstStyle/>
        <a:p>
          <a:r>
            <a:rPr lang="en-US" dirty="0"/>
            <a:t>Key layers &amp; Suggested Architecture</a:t>
          </a:r>
        </a:p>
      </dgm:t>
    </dgm:pt>
    <dgm:pt modelId="{3681CCBA-EAE1-4D4A-877D-19314579CC76}" type="parTrans" cxnId="{44DB339A-69EB-4007-8929-113F9D4B0384}">
      <dgm:prSet/>
      <dgm:spPr/>
      <dgm:t>
        <a:bodyPr/>
        <a:lstStyle/>
        <a:p>
          <a:endParaRPr lang="en-US"/>
        </a:p>
      </dgm:t>
    </dgm:pt>
    <dgm:pt modelId="{12C575F3-9CBC-412E-B827-46306160668E}" type="sibTrans" cxnId="{44DB339A-69EB-4007-8929-113F9D4B0384}">
      <dgm:prSet/>
      <dgm:spPr/>
      <dgm:t>
        <a:bodyPr/>
        <a:lstStyle/>
        <a:p>
          <a:endParaRPr lang="en-US"/>
        </a:p>
      </dgm:t>
    </dgm:pt>
    <dgm:pt modelId="{2591C29D-B165-4DA2-841E-90F25B213AFA}">
      <dgm:prSet phldrT="[Text]"/>
      <dgm:spPr/>
      <dgm:t>
        <a:bodyPr/>
        <a:lstStyle/>
        <a:p>
          <a:r>
            <a:rPr lang="en-US" dirty="0"/>
            <a:t>Image Preprocessing</a:t>
          </a:r>
        </a:p>
      </dgm:t>
    </dgm:pt>
    <dgm:pt modelId="{5E986E0D-8E24-432A-BEA4-7ED2E2090E5B}" type="parTrans" cxnId="{A2BE44D7-B1F8-444D-9DED-B9A3DFE8DBFF}">
      <dgm:prSet/>
      <dgm:spPr/>
      <dgm:t>
        <a:bodyPr/>
        <a:lstStyle/>
        <a:p>
          <a:endParaRPr lang="en-US"/>
        </a:p>
      </dgm:t>
    </dgm:pt>
    <dgm:pt modelId="{0D5DB6B2-2DD4-4928-9938-3C376D289FEE}" type="sibTrans" cxnId="{A2BE44D7-B1F8-444D-9DED-B9A3DFE8DBFF}">
      <dgm:prSet/>
      <dgm:spPr/>
      <dgm:t>
        <a:bodyPr/>
        <a:lstStyle/>
        <a:p>
          <a:endParaRPr lang="en-US"/>
        </a:p>
      </dgm:t>
    </dgm:pt>
    <dgm:pt modelId="{8DEA28D5-D491-4A73-A177-9F282DB4209F}">
      <dgm:prSet phldrT="[Text]"/>
      <dgm:spPr/>
      <dgm:t>
        <a:bodyPr/>
        <a:lstStyle/>
        <a:p>
          <a:r>
            <a:rPr lang="en-US" dirty="0"/>
            <a:t>Code Review &amp; Evaluation</a:t>
          </a:r>
        </a:p>
      </dgm:t>
    </dgm:pt>
    <dgm:pt modelId="{A3894E76-3D4F-48BC-A3A7-A873E6AB3624}" type="parTrans" cxnId="{3B3D2865-5270-4D95-9171-60A3C10A991B}">
      <dgm:prSet/>
      <dgm:spPr/>
      <dgm:t>
        <a:bodyPr/>
        <a:lstStyle/>
        <a:p>
          <a:endParaRPr lang="en-US"/>
        </a:p>
      </dgm:t>
    </dgm:pt>
    <dgm:pt modelId="{752B2C2C-CF91-472A-98D4-3B6B551BAA00}" type="sibTrans" cxnId="{3B3D2865-5270-4D95-9171-60A3C10A991B}">
      <dgm:prSet/>
      <dgm:spPr/>
      <dgm:t>
        <a:bodyPr/>
        <a:lstStyle/>
        <a:p>
          <a:endParaRPr lang="en-US"/>
        </a:p>
      </dgm:t>
    </dgm:pt>
    <dgm:pt modelId="{7F5AE798-B6DA-4CA6-AFFC-9DFE4E0372F0}" type="pres">
      <dgm:prSet presAssocID="{570BE5F2-B40B-4009-A4F4-015F7D5FA845}" presName="Name0" presStyleCnt="0">
        <dgm:presLayoutVars>
          <dgm:chMax val="7"/>
          <dgm:chPref val="7"/>
          <dgm:dir/>
        </dgm:presLayoutVars>
      </dgm:prSet>
      <dgm:spPr/>
    </dgm:pt>
    <dgm:pt modelId="{A321F1F6-3FD1-4CEE-A98D-B307A6D0124B}" type="pres">
      <dgm:prSet presAssocID="{570BE5F2-B40B-4009-A4F4-015F7D5FA845}" presName="Name1" presStyleCnt="0"/>
      <dgm:spPr/>
    </dgm:pt>
    <dgm:pt modelId="{7EBB54B4-21A1-4082-9184-4A6EDB9BCB90}" type="pres">
      <dgm:prSet presAssocID="{570BE5F2-B40B-4009-A4F4-015F7D5FA845}" presName="cycle" presStyleCnt="0"/>
      <dgm:spPr/>
    </dgm:pt>
    <dgm:pt modelId="{D3064D2B-2613-440C-88FB-0DCAAC355EB9}" type="pres">
      <dgm:prSet presAssocID="{570BE5F2-B40B-4009-A4F4-015F7D5FA845}" presName="srcNode" presStyleLbl="node1" presStyleIdx="0" presStyleCnt="7"/>
      <dgm:spPr/>
    </dgm:pt>
    <dgm:pt modelId="{F9DF50FB-4594-4D02-936B-F6DF235A5512}" type="pres">
      <dgm:prSet presAssocID="{570BE5F2-B40B-4009-A4F4-015F7D5FA845}" presName="conn" presStyleLbl="parChTrans1D2" presStyleIdx="0" presStyleCnt="1"/>
      <dgm:spPr/>
    </dgm:pt>
    <dgm:pt modelId="{4990EB65-8F28-4ADA-A22C-72ED83E84CA3}" type="pres">
      <dgm:prSet presAssocID="{570BE5F2-B40B-4009-A4F4-015F7D5FA845}" presName="extraNode" presStyleLbl="node1" presStyleIdx="0" presStyleCnt="7"/>
      <dgm:spPr/>
    </dgm:pt>
    <dgm:pt modelId="{694887C3-B4F5-4FFA-BC29-2AF848242E94}" type="pres">
      <dgm:prSet presAssocID="{570BE5F2-B40B-4009-A4F4-015F7D5FA845}" presName="dstNode" presStyleLbl="node1" presStyleIdx="0" presStyleCnt="7"/>
      <dgm:spPr/>
    </dgm:pt>
    <dgm:pt modelId="{6266788A-5225-4268-957A-48FBFCE1E5D0}" type="pres">
      <dgm:prSet presAssocID="{595DC96F-1498-40DF-A9E4-BF0B38F7A3AE}" presName="text_1" presStyleLbl="node1" presStyleIdx="0" presStyleCnt="7">
        <dgm:presLayoutVars>
          <dgm:bulletEnabled val="1"/>
        </dgm:presLayoutVars>
      </dgm:prSet>
      <dgm:spPr/>
    </dgm:pt>
    <dgm:pt modelId="{77700B4B-87F1-4775-BF8B-E82F89966DC3}" type="pres">
      <dgm:prSet presAssocID="{595DC96F-1498-40DF-A9E4-BF0B38F7A3AE}" presName="accent_1" presStyleCnt="0"/>
      <dgm:spPr/>
    </dgm:pt>
    <dgm:pt modelId="{01019F87-6895-45F5-B81C-14B4A34A259B}" type="pres">
      <dgm:prSet presAssocID="{595DC96F-1498-40DF-A9E4-BF0B38F7A3AE}" presName="accentRepeatNode" presStyleLbl="solidFgAcc1" presStyleIdx="0" presStyleCnt="7"/>
      <dgm:spPr/>
    </dgm:pt>
    <dgm:pt modelId="{6B63113D-85C5-4B24-828D-603CF0856061}" type="pres">
      <dgm:prSet presAssocID="{48D7055E-94DD-421E-A72F-77BF30439DE8}" presName="text_2" presStyleLbl="node1" presStyleIdx="1" presStyleCnt="7">
        <dgm:presLayoutVars>
          <dgm:bulletEnabled val="1"/>
        </dgm:presLayoutVars>
      </dgm:prSet>
      <dgm:spPr/>
    </dgm:pt>
    <dgm:pt modelId="{C7D21BCD-13C3-4181-AD50-A79FB5F00DB3}" type="pres">
      <dgm:prSet presAssocID="{48D7055E-94DD-421E-A72F-77BF30439DE8}" presName="accent_2" presStyleCnt="0"/>
      <dgm:spPr/>
    </dgm:pt>
    <dgm:pt modelId="{8EDF4736-C777-4C99-8C21-7B1C19725F48}" type="pres">
      <dgm:prSet presAssocID="{48D7055E-94DD-421E-A72F-77BF30439DE8}" presName="accentRepeatNode" presStyleLbl="solidFgAcc1" presStyleIdx="1" presStyleCnt="7"/>
      <dgm:spPr/>
    </dgm:pt>
    <dgm:pt modelId="{1BADB338-348B-4033-945E-0FD9DA222F40}" type="pres">
      <dgm:prSet presAssocID="{C4A07C31-9A27-4F60-832B-C451F620BCC4}" presName="text_3" presStyleLbl="node1" presStyleIdx="2" presStyleCnt="7">
        <dgm:presLayoutVars>
          <dgm:bulletEnabled val="1"/>
        </dgm:presLayoutVars>
      </dgm:prSet>
      <dgm:spPr/>
    </dgm:pt>
    <dgm:pt modelId="{862A8962-D099-4731-B24D-EF18C90F5D60}" type="pres">
      <dgm:prSet presAssocID="{C4A07C31-9A27-4F60-832B-C451F620BCC4}" presName="accent_3" presStyleCnt="0"/>
      <dgm:spPr/>
    </dgm:pt>
    <dgm:pt modelId="{7B847512-C0A6-4F16-9D96-AF2705186F13}" type="pres">
      <dgm:prSet presAssocID="{C4A07C31-9A27-4F60-832B-C451F620BCC4}" presName="accentRepeatNode" presStyleLbl="solidFgAcc1" presStyleIdx="2" presStyleCnt="7"/>
      <dgm:spPr/>
    </dgm:pt>
    <dgm:pt modelId="{A3F85879-C068-4520-BB84-CAECBAD91948}" type="pres">
      <dgm:prSet presAssocID="{2591C29D-B165-4DA2-841E-90F25B213AFA}" presName="text_4" presStyleLbl="node1" presStyleIdx="3" presStyleCnt="7">
        <dgm:presLayoutVars>
          <dgm:bulletEnabled val="1"/>
        </dgm:presLayoutVars>
      </dgm:prSet>
      <dgm:spPr/>
    </dgm:pt>
    <dgm:pt modelId="{95B2E871-A936-45D6-B26E-69A88C245307}" type="pres">
      <dgm:prSet presAssocID="{2591C29D-B165-4DA2-841E-90F25B213AFA}" presName="accent_4" presStyleCnt="0"/>
      <dgm:spPr/>
    </dgm:pt>
    <dgm:pt modelId="{4037DCA7-4FCE-4A84-9EBE-AB32E8188A27}" type="pres">
      <dgm:prSet presAssocID="{2591C29D-B165-4DA2-841E-90F25B213AFA}" presName="accentRepeatNode" presStyleLbl="solidFgAcc1" presStyleIdx="3" presStyleCnt="7"/>
      <dgm:spPr/>
    </dgm:pt>
    <dgm:pt modelId="{6DE6B1E9-5BFF-41A6-87D5-0BF657A39C97}" type="pres">
      <dgm:prSet presAssocID="{76F9A867-C715-4B32-BDCB-9684C5A009DE}" presName="text_5" presStyleLbl="node1" presStyleIdx="4" presStyleCnt="7">
        <dgm:presLayoutVars>
          <dgm:bulletEnabled val="1"/>
        </dgm:presLayoutVars>
      </dgm:prSet>
      <dgm:spPr/>
    </dgm:pt>
    <dgm:pt modelId="{9348A0C4-9AD2-482F-BD55-E240F91A441E}" type="pres">
      <dgm:prSet presAssocID="{76F9A867-C715-4B32-BDCB-9684C5A009DE}" presName="accent_5" presStyleCnt="0"/>
      <dgm:spPr/>
    </dgm:pt>
    <dgm:pt modelId="{CA61E3A5-5134-4A3A-8180-A2A7A4076B29}" type="pres">
      <dgm:prSet presAssocID="{76F9A867-C715-4B32-BDCB-9684C5A009DE}" presName="accentRepeatNode" presStyleLbl="solidFgAcc1" presStyleIdx="4" presStyleCnt="7"/>
      <dgm:spPr/>
    </dgm:pt>
    <dgm:pt modelId="{67EB8F9D-753B-48F7-A90D-4D88EB49850C}" type="pres">
      <dgm:prSet presAssocID="{DF206454-87D7-4207-AA44-C78C17BE5D9F}" presName="text_6" presStyleLbl="node1" presStyleIdx="5" presStyleCnt="7">
        <dgm:presLayoutVars>
          <dgm:bulletEnabled val="1"/>
        </dgm:presLayoutVars>
      </dgm:prSet>
      <dgm:spPr/>
    </dgm:pt>
    <dgm:pt modelId="{3F3C09B6-285A-47C7-8C38-B5E5F91AAEC9}" type="pres">
      <dgm:prSet presAssocID="{DF206454-87D7-4207-AA44-C78C17BE5D9F}" presName="accent_6" presStyleCnt="0"/>
      <dgm:spPr/>
    </dgm:pt>
    <dgm:pt modelId="{E068EEE5-894F-498C-9702-EE61E1AF996C}" type="pres">
      <dgm:prSet presAssocID="{DF206454-87D7-4207-AA44-C78C17BE5D9F}" presName="accentRepeatNode" presStyleLbl="solidFgAcc1" presStyleIdx="5" presStyleCnt="7"/>
      <dgm:spPr/>
    </dgm:pt>
    <dgm:pt modelId="{98595571-0B3E-4594-A099-09BBEA59B716}" type="pres">
      <dgm:prSet presAssocID="{8DEA28D5-D491-4A73-A177-9F282DB4209F}" presName="text_7" presStyleLbl="node1" presStyleIdx="6" presStyleCnt="7">
        <dgm:presLayoutVars>
          <dgm:bulletEnabled val="1"/>
        </dgm:presLayoutVars>
      </dgm:prSet>
      <dgm:spPr/>
    </dgm:pt>
    <dgm:pt modelId="{68D982A6-5A3A-469F-9A3B-EAA5BF66B577}" type="pres">
      <dgm:prSet presAssocID="{8DEA28D5-D491-4A73-A177-9F282DB4209F}" presName="accent_7" presStyleCnt="0"/>
      <dgm:spPr/>
    </dgm:pt>
    <dgm:pt modelId="{F8F78A4D-59D8-4876-A270-162B970D9158}" type="pres">
      <dgm:prSet presAssocID="{8DEA28D5-D491-4A73-A177-9F282DB4209F}" presName="accentRepeatNode" presStyleLbl="solidFgAcc1" presStyleIdx="6" presStyleCnt="7"/>
      <dgm:spPr/>
    </dgm:pt>
  </dgm:ptLst>
  <dgm:cxnLst>
    <dgm:cxn modelId="{2661370E-C061-4577-94AC-0E6348D3441C}" srcId="{570BE5F2-B40B-4009-A4F4-015F7D5FA845}" destId="{48D7055E-94DD-421E-A72F-77BF30439DE8}" srcOrd="1" destOrd="0" parTransId="{EBEDF4D9-DC59-4D08-88B8-9015C400928F}" sibTransId="{9B42A9C9-A376-4230-8D7A-360997FA2E6F}"/>
    <dgm:cxn modelId="{D1DA5F2C-EFAE-485B-B894-0965541A811F}" type="presOf" srcId="{2591C29D-B165-4DA2-841E-90F25B213AFA}" destId="{A3F85879-C068-4520-BB84-CAECBAD91948}" srcOrd="0" destOrd="0" presId="urn:microsoft.com/office/officeart/2008/layout/VerticalCurvedList"/>
    <dgm:cxn modelId="{F0CC1837-B03A-4F83-93B6-5A69A0E33E50}" type="presOf" srcId="{570BE5F2-B40B-4009-A4F4-015F7D5FA845}" destId="{7F5AE798-B6DA-4CA6-AFFC-9DFE4E0372F0}" srcOrd="0" destOrd="0" presId="urn:microsoft.com/office/officeart/2008/layout/VerticalCurvedList"/>
    <dgm:cxn modelId="{3B3D2865-5270-4D95-9171-60A3C10A991B}" srcId="{570BE5F2-B40B-4009-A4F4-015F7D5FA845}" destId="{8DEA28D5-D491-4A73-A177-9F282DB4209F}" srcOrd="6" destOrd="0" parTransId="{A3894E76-3D4F-48BC-A3A7-A873E6AB3624}" sibTransId="{752B2C2C-CF91-472A-98D4-3B6B551BAA00}"/>
    <dgm:cxn modelId="{10E7DE67-C73A-4624-BB3F-C3BC94B9DA8D}" type="presOf" srcId="{8DEA28D5-D491-4A73-A177-9F282DB4209F}" destId="{98595571-0B3E-4594-A099-09BBEA59B716}" srcOrd="0" destOrd="0" presId="urn:microsoft.com/office/officeart/2008/layout/VerticalCurvedList"/>
    <dgm:cxn modelId="{5FCB9C70-52F6-4306-B6BB-69A720005900}" type="presOf" srcId="{2C6E9849-02F7-41BF-9D24-D26521EFB98B}" destId="{F9DF50FB-4594-4D02-936B-F6DF235A5512}" srcOrd="0" destOrd="0" presId="urn:microsoft.com/office/officeart/2008/layout/VerticalCurvedList"/>
    <dgm:cxn modelId="{50911152-D9C2-4777-9D0C-F0E81BDDE7C6}" type="presOf" srcId="{76F9A867-C715-4B32-BDCB-9684C5A009DE}" destId="{6DE6B1E9-5BFF-41A6-87D5-0BF657A39C97}" srcOrd="0" destOrd="0" presId="urn:microsoft.com/office/officeart/2008/layout/VerticalCurvedList"/>
    <dgm:cxn modelId="{49756687-DBBD-49AD-B092-E6E549EC1969}" type="presOf" srcId="{DF206454-87D7-4207-AA44-C78C17BE5D9F}" destId="{67EB8F9D-753B-48F7-A90D-4D88EB49850C}" srcOrd="0" destOrd="0" presId="urn:microsoft.com/office/officeart/2008/layout/VerticalCurvedList"/>
    <dgm:cxn modelId="{F10D2A8C-3FC3-4A03-AE71-A5B30CC7C596}" type="presOf" srcId="{C4A07C31-9A27-4F60-832B-C451F620BCC4}" destId="{1BADB338-348B-4033-945E-0FD9DA222F40}" srcOrd="0" destOrd="0" presId="urn:microsoft.com/office/officeart/2008/layout/VerticalCurvedList"/>
    <dgm:cxn modelId="{44DB339A-69EB-4007-8929-113F9D4B0384}" srcId="{570BE5F2-B40B-4009-A4F4-015F7D5FA845}" destId="{DF206454-87D7-4207-AA44-C78C17BE5D9F}" srcOrd="5" destOrd="0" parTransId="{3681CCBA-EAE1-4D4A-877D-19314579CC76}" sibTransId="{12C575F3-9CBC-412E-B827-46306160668E}"/>
    <dgm:cxn modelId="{BC81329F-D165-4CAF-B2A8-04C7C802B353}" type="presOf" srcId="{48D7055E-94DD-421E-A72F-77BF30439DE8}" destId="{6B63113D-85C5-4B24-828D-603CF0856061}" srcOrd="0" destOrd="0" presId="urn:microsoft.com/office/officeart/2008/layout/VerticalCurvedList"/>
    <dgm:cxn modelId="{5A6DC8A7-1CEE-4179-BC2F-CDDC8AB7F000}" type="presOf" srcId="{595DC96F-1498-40DF-A9E4-BF0B38F7A3AE}" destId="{6266788A-5225-4268-957A-48FBFCE1E5D0}" srcOrd="0" destOrd="0" presId="urn:microsoft.com/office/officeart/2008/layout/VerticalCurvedList"/>
    <dgm:cxn modelId="{0AA07FBD-43A8-414E-9B2C-49C956E326AE}" srcId="{570BE5F2-B40B-4009-A4F4-015F7D5FA845}" destId="{595DC96F-1498-40DF-A9E4-BF0B38F7A3AE}" srcOrd="0" destOrd="0" parTransId="{D0C7D95C-ABB4-4875-998B-EDF002596FB7}" sibTransId="{2C6E9849-02F7-41BF-9D24-D26521EFB98B}"/>
    <dgm:cxn modelId="{2D565EC5-E11B-434F-881C-EBE65362A138}" srcId="{570BE5F2-B40B-4009-A4F4-015F7D5FA845}" destId="{C4A07C31-9A27-4F60-832B-C451F620BCC4}" srcOrd="2" destOrd="0" parTransId="{68E919CC-C1B7-478F-8FAF-F7B7FE349C2F}" sibTransId="{AC4703FF-B23E-4539-9F82-34A611729AF9}"/>
    <dgm:cxn modelId="{C6C7EDC9-203F-45B6-81FF-D08F766DCCC2}" srcId="{570BE5F2-B40B-4009-A4F4-015F7D5FA845}" destId="{76F9A867-C715-4B32-BDCB-9684C5A009DE}" srcOrd="4" destOrd="0" parTransId="{D73CD80D-F791-4173-A9F0-9B7AE7A31862}" sibTransId="{9294E81A-4EC6-44A6-8283-2756E2BA1861}"/>
    <dgm:cxn modelId="{A2BE44D7-B1F8-444D-9DED-B9A3DFE8DBFF}" srcId="{570BE5F2-B40B-4009-A4F4-015F7D5FA845}" destId="{2591C29D-B165-4DA2-841E-90F25B213AFA}" srcOrd="3" destOrd="0" parTransId="{5E986E0D-8E24-432A-BEA4-7ED2E2090E5B}" sibTransId="{0D5DB6B2-2DD4-4928-9938-3C376D289FEE}"/>
    <dgm:cxn modelId="{9B62006F-E72A-4B5E-BA50-B653E4B0A720}" type="presParOf" srcId="{7F5AE798-B6DA-4CA6-AFFC-9DFE4E0372F0}" destId="{A321F1F6-3FD1-4CEE-A98D-B307A6D0124B}" srcOrd="0" destOrd="0" presId="urn:microsoft.com/office/officeart/2008/layout/VerticalCurvedList"/>
    <dgm:cxn modelId="{AD03BC8A-A557-455B-8FEF-E8E43C84B1B7}" type="presParOf" srcId="{A321F1F6-3FD1-4CEE-A98D-B307A6D0124B}" destId="{7EBB54B4-21A1-4082-9184-4A6EDB9BCB90}" srcOrd="0" destOrd="0" presId="urn:microsoft.com/office/officeart/2008/layout/VerticalCurvedList"/>
    <dgm:cxn modelId="{1C2BB9D5-D189-4A45-93A9-EF3064F2593A}" type="presParOf" srcId="{7EBB54B4-21A1-4082-9184-4A6EDB9BCB90}" destId="{D3064D2B-2613-440C-88FB-0DCAAC355EB9}" srcOrd="0" destOrd="0" presId="urn:microsoft.com/office/officeart/2008/layout/VerticalCurvedList"/>
    <dgm:cxn modelId="{9313D701-1A81-4326-A126-0FAF9A444937}" type="presParOf" srcId="{7EBB54B4-21A1-4082-9184-4A6EDB9BCB90}" destId="{F9DF50FB-4594-4D02-936B-F6DF235A5512}" srcOrd="1" destOrd="0" presId="urn:microsoft.com/office/officeart/2008/layout/VerticalCurvedList"/>
    <dgm:cxn modelId="{3F1A77A6-672B-4E94-A6C4-57F9685CB7B3}" type="presParOf" srcId="{7EBB54B4-21A1-4082-9184-4A6EDB9BCB90}" destId="{4990EB65-8F28-4ADA-A22C-72ED83E84CA3}" srcOrd="2" destOrd="0" presId="urn:microsoft.com/office/officeart/2008/layout/VerticalCurvedList"/>
    <dgm:cxn modelId="{CAA31C10-8FFA-4BB2-9010-C18B9E53C09A}" type="presParOf" srcId="{7EBB54B4-21A1-4082-9184-4A6EDB9BCB90}" destId="{694887C3-B4F5-4FFA-BC29-2AF848242E94}" srcOrd="3" destOrd="0" presId="urn:microsoft.com/office/officeart/2008/layout/VerticalCurvedList"/>
    <dgm:cxn modelId="{346C7A7F-9454-4AB8-A38E-E8F3E1BBE155}" type="presParOf" srcId="{A321F1F6-3FD1-4CEE-A98D-B307A6D0124B}" destId="{6266788A-5225-4268-957A-48FBFCE1E5D0}" srcOrd="1" destOrd="0" presId="urn:microsoft.com/office/officeart/2008/layout/VerticalCurvedList"/>
    <dgm:cxn modelId="{B32D599A-0979-4A6B-A09F-9B30B554A05E}" type="presParOf" srcId="{A321F1F6-3FD1-4CEE-A98D-B307A6D0124B}" destId="{77700B4B-87F1-4775-BF8B-E82F89966DC3}" srcOrd="2" destOrd="0" presId="urn:microsoft.com/office/officeart/2008/layout/VerticalCurvedList"/>
    <dgm:cxn modelId="{D06ECA3E-CAEC-4A50-9EFD-32DE2416C7EE}" type="presParOf" srcId="{77700B4B-87F1-4775-BF8B-E82F89966DC3}" destId="{01019F87-6895-45F5-B81C-14B4A34A259B}" srcOrd="0" destOrd="0" presId="urn:microsoft.com/office/officeart/2008/layout/VerticalCurvedList"/>
    <dgm:cxn modelId="{18ABAE5F-E5F5-4A89-ABF4-0B91B7111774}" type="presParOf" srcId="{A321F1F6-3FD1-4CEE-A98D-B307A6D0124B}" destId="{6B63113D-85C5-4B24-828D-603CF0856061}" srcOrd="3" destOrd="0" presId="urn:microsoft.com/office/officeart/2008/layout/VerticalCurvedList"/>
    <dgm:cxn modelId="{0B2ADB7F-82CC-4E19-BC0D-55342018BDA7}" type="presParOf" srcId="{A321F1F6-3FD1-4CEE-A98D-B307A6D0124B}" destId="{C7D21BCD-13C3-4181-AD50-A79FB5F00DB3}" srcOrd="4" destOrd="0" presId="urn:microsoft.com/office/officeart/2008/layout/VerticalCurvedList"/>
    <dgm:cxn modelId="{043615DD-63FD-4413-BA65-956348A24A63}" type="presParOf" srcId="{C7D21BCD-13C3-4181-AD50-A79FB5F00DB3}" destId="{8EDF4736-C777-4C99-8C21-7B1C19725F48}" srcOrd="0" destOrd="0" presId="urn:microsoft.com/office/officeart/2008/layout/VerticalCurvedList"/>
    <dgm:cxn modelId="{2B62527E-E7E1-4753-9D18-793EF414F57D}" type="presParOf" srcId="{A321F1F6-3FD1-4CEE-A98D-B307A6D0124B}" destId="{1BADB338-348B-4033-945E-0FD9DA222F40}" srcOrd="5" destOrd="0" presId="urn:microsoft.com/office/officeart/2008/layout/VerticalCurvedList"/>
    <dgm:cxn modelId="{8B0F8536-C9FF-45C2-90A7-DD93AAB99631}" type="presParOf" srcId="{A321F1F6-3FD1-4CEE-A98D-B307A6D0124B}" destId="{862A8962-D099-4731-B24D-EF18C90F5D60}" srcOrd="6" destOrd="0" presId="urn:microsoft.com/office/officeart/2008/layout/VerticalCurvedList"/>
    <dgm:cxn modelId="{7309D014-4079-4809-B01E-40AAF48C9A81}" type="presParOf" srcId="{862A8962-D099-4731-B24D-EF18C90F5D60}" destId="{7B847512-C0A6-4F16-9D96-AF2705186F13}" srcOrd="0" destOrd="0" presId="urn:microsoft.com/office/officeart/2008/layout/VerticalCurvedList"/>
    <dgm:cxn modelId="{74CFFC70-9BFD-473B-96E5-55E09C1EAD66}" type="presParOf" srcId="{A321F1F6-3FD1-4CEE-A98D-B307A6D0124B}" destId="{A3F85879-C068-4520-BB84-CAECBAD91948}" srcOrd="7" destOrd="0" presId="urn:microsoft.com/office/officeart/2008/layout/VerticalCurvedList"/>
    <dgm:cxn modelId="{6913437E-5887-4100-96B6-95D03AE73D5F}" type="presParOf" srcId="{A321F1F6-3FD1-4CEE-A98D-B307A6D0124B}" destId="{95B2E871-A936-45D6-B26E-69A88C245307}" srcOrd="8" destOrd="0" presId="urn:microsoft.com/office/officeart/2008/layout/VerticalCurvedList"/>
    <dgm:cxn modelId="{C1AF033E-0829-4C66-8407-5584AB4E9144}" type="presParOf" srcId="{95B2E871-A936-45D6-B26E-69A88C245307}" destId="{4037DCA7-4FCE-4A84-9EBE-AB32E8188A27}" srcOrd="0" destOrd="0" presId="urn:microsoft.com/office/officeart/2008/layout/VerticalCurvedList"/>
    <dgm:cxn modelId="{2CFF6A76-9E30-422B-B980-38CA6016E2B5}" type="presParOf" srcId="{A321F1F6-3FD1-4CEE-A98D-B307A6D0124B}" destId="{6DE6B1E9-5BFF-41A6-87D5-0BF657A39C97}" srcOrd="9" destOrd="0" presId="urn:microsoft.com/office/officeart/2008/layout/VerticalCurvedList"/>
    <dgm:cxn modelId="{6E3B3D35-F177-4ACF-88E6-DA7F3F65F1E5}" type="presParOf" srcId="{A321F1F6-3FD1-4CEE-A98D-B307A6D0124B}" destId="{9348A0C4-9AD2-482F-BD55-E240F91A441E}" srcOrd="10" destOrd="0" presId="urn:microsoft.com/office/officeart/2008/layout/VerticalCurvedList"/>
    <dgm:cxn modelId="{0586AE6C-CE92-4EBC-BE88-4131B66F4750}" type="presParOf" srcId="{9348A0C4-9AD2-482F-BD55-E240F91A441E}" destId="{CA61E3A5-5134-4A3A-8180-A2A7A4076B29}" srcOrd="0" destOrd="0" presId="urn:microsoft.com/office/officeart/2008/layout/VerticalCurvedList"/>
    <dgm:cxn modelId="{4A5B763D-A119-461F-B730-AB9C63602276}" type="presParOf" srcId="{A321F1F6-3FD1-4CEE-A98D-B307A6D0124B}" destId="{67EB8F9D-753B-48F7-A90D-4D88EB49850C}" srcOrd="11" destOrd="0" presId="urn:microsoft.com/office/officeart/2008/layout/VerticalCurvedList"/>
    <dgm:cxn modelId="{B1DB12D8-B616-454A-9BE2-CA6DF3C6D09C}" type="presParOf" srcId="{A321F1F6-3FD1-4CEE-A98D-B307A6D0124B}" destId="{3F3C09B6-285A-47C7-8C38-B5E5F91AAEC9}" srcOrd="12" destOrd="0" presId="urn:microsoft.com/office/officeart/2008/layout/VerticalCurvedList"/>
    <dgm:cxn modelId="{37392845-8FB6-492B-A43B-AE014E0C7887}" type="presParOf" srcId="{3F3C09B6-285A-47C7-8C38-B5E5F91AAEC9}" destId="{E068EEE5-894F-498C-9702-EE61E1AF996C}" srcOrd="0" destOrd="0" presId="urn:microsoft.com/office/officeart/2008/layout/VerticalCurvedList"/>
    <dgm:cxn modelId="{F9B8B5A0-CB39-4E94-BFED-6E7D2951B3A8}" type="presParOf" srcId="{A321F1F6-3FD1-4CEE-A98D-B307A6D0124B}" destId="{98595571-0B3E-4594-A099-09BBEA59B716}" srcOrd="13" destOrd="0" presId="urn:microsoft.com/office/officeart/2008/layout/VerticalCurvedList"/>
    <dgm:cxn modelId="{64568DA5-58AF-473A-B859-DA780D19AB4C}" type="presParOf" srcId="{A321F1F6-3FD1-4CEE-A98D-B307A6D0124B}" destId="{68D982A6-5A3A-469F-9A3B-EAA5BF66B577}" srcOrd="14" destOrd="0" presId="urn:microsoft.com/office/officeart/2008/layout/VerticalCurvedList"/>
    <dgm:cxn modelId="{45495A71-4208-4834-B6D8-F46B4026D911}" type="presParOf" srcId="{68D982A6-5A3A-469F-9A3B-EAA5BF66B577}" destId="{F8F78A4D-59D8-4876-A270-162B970D91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03B709-ECDF-4712-91C2-5F2869A8288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F693594-9FAF-4074-9F41-56014034A33B}">
      <dgm:prSet/>
      <dgm:spPr/>
      <dgm:t>
        <a:bodyPr/>
        <a:lstStyle/>
        <a:p>
          <a:r>
            <a:rPr lang="en-US" b="1"/>
            <a:t>Primary Objective: </a:t>
          </a:r>
          <a:r>
            <a:rPr lang="en-US"/>
            <a:t>To accurately identify handwritten digits (0-9) and uppercase English letters (A-Z) using a filtered subset of the EMNIST Byclass dataset (total 36 classes).</a:t>
          </a:r>
        </a:p>
      </dgm:t>
    </dgm:pt>
    <dgm:pt modelId="{447DE193-775E-4CD3-9804-56F9DFB7A7DC}" type="parTrans" cxnId="{7A32566F-7E23-450E-A783-7A346906595E}">
      <dgm:prSet/>
      <dgm:spPr/>
      <dgm:t>
        <a:bodyPr/>
        <a:lstStyle/>
        <a:p>
          <a:endParaRPr lang="en-US"/>
        </a:p>
      </dgm:t>
    </dgm:pt>
    <dgm:pt modelId="{234E47FD-9C36-4F10-A335-5F2FAF2FB659}" type="sibTrans" cxnId="{7A32566F-7E23-450E-A783-7A346906595E}">
      <dgm:prSet/>
      <dgm:spPr/>
      <dgm:t>
        <a:bodyPr/>
        <a:lstStyle/>
        <a:p>
          <a:endParaRPr lang="en-US"/>
        </a:p>
      </dgm:t>
    </dgm:pt>
    <dgm:pt modelId="{583CF8D8-061E-4517-B269-2BB38205B27D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 dirty="0"/>
            <a:t>Technological Focus: </a:t>
          </a:r>
          <a:r>
            <a:rPr lang="en-US" dirty="0"/>
            <a:t>Leverage Deep Learning, specifically Convolutional Neural Networks (CNNs), for end-to-end character recognition.</a:t>
          </a:r>
        </a:p>
      </dgm:t>
    </dgm:pt>
    <dgm:pt modelId="{6AB79D2D-DC2D-4480-A784-D422664B72E1}" type="parTrans" cxnId="{D3F09BE3-A3BE-4515-A4FC-4BFA65993086}">
      <dgm:prSet/>
      <dgm:spPr/>
      <dgm:t>
        <a:bodyPr/>
        <a:lstStyle/>
        <a:p>
          <a:endParaRPr lang="en-US"/>
        </a:p>
      </dgm:t>
    </dgm:pt>
    <dgm:pt modelId="{150565E2-1BB7-4A9C-AE86-6C225B38E349}" type="sibTrans" cxnId="{D3F09BE3-A3BE-4515-A4FC-4BFA65993086}">
      <dgm:prSet/>
      <dgm:spPr/>
      <dgm:t>
        <a:bodyPr/>
        <a:lstStyle/>
        <a:p>
          <a:endParaRPr lang="en-US"/>
        </a:p>
      </dgm:t>
    </dgm:pt>
    <dgm:pt modelId="{085EFDFC-5D4A-458C-89A1-C3A00140180A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b="1" dirty="0"/>
            <a:t>Hardware challenge: </a:t>
          </a:r>
          <a:r>
            <a:rPr lang="en-US" dirty="0"/>
            <a:t>Excluded lower case letters due to complexity &amp; performance issues (our python kernel kept crashing due to GPU memory shortage)</a:t>
          </a:r>
        </a:p>
      </dgm:t>
    </dgm:pt>
    <dgm:pt modelId="{6FA70B65-EE5B-45B2-A063-3425ADEBDF01}" type="parTrans" cxnId="{D8FF2585-A2B7-46CB-9BFE-A79752D95EFA}">
      <dgm:prSet/>
      <dgm:spPr/>
      <dgm:t>
        <a:bodyPr/>
        <a:lstStyle/>
        <a:p>
          <a:endParaRPr lang="en-US"/>
        </a:p>
      </dgm:t>
    </dgm:pt>
    <dgm:pt modelId="{1F5A45B0-48BE-44B1-BA0D-654632769765}" type="sibTrans" cxnId="{D8FF2585-A2B7-46CB-9BFE-A79752D95EFA}">
      <dgm:prSet/>
      <dgm:spPr/>
      <dgm:t>
        <a:bodyPr/>
        <a:lstStyle/>
        <a:p>
          <a:endParaRPr lang="en-US"/>
        </a:p>
      </dgm:t>
    </dgm:pt>
    <dgm:pt modelId="{A272E0D8-8B3D-41F7-8397-3F311B1D1CAD}">
      <dgm:prSet/>
      <dgm:spPr/>
      <dgm:t>
        <a:bodyPr/>
        <a:lstStyle/>
        <a:p>
          <a:r>
            <a:rPr lang="en-US" b="1" dirty="0"/>
            <a:t>Scope of Work: </a:t>
          </a:r>
          <a:endParaRPr lang="en-US" dirty="0"/>
        </a:p>
      </dgm:t>
    </dgm:pt>
    <dgm:pt modelId="{4D440EBB-AC01-4F08-9418-425A9108D821}" type="parTrans" cxnId="{1522D29D-A514-41F7-96F9-02E1BDE12B0A}">
      <dgm:prSet/>
      <dgm:spPr/>
      <dgm:t>
        <a:bodyPr/>
        <a:lstStyle/>
        <a:p>
          <a:endParaRPr lang="en-US"/>
        </a:p>
      </dgm:t>
    </dgm:pt>
    <dgm:pt modelId="{08C8084E-FA8F-42B5-8E03-0B19C6088EF3}" type="sibTrans" cxnId="{1522D29D-A514-41F7-96F9-02E1BDE12B0A}">
      <dgm:prSet/>
      <dgm:spPr/>
      <dgm:t>
        <a:bodyPr/>
        <a:lstStyle/>
        <a:p>
          <a:endParaRPr lang="en-US"/>
        </a:p>
      </dgm:t>
    </dgm:pt>
    <dgm:pt modelId="{DD7544D4-5490-4A56-A7F4-3971D1B55167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Design and implement a CNN architecture suitable for the 36-class character set.</a:t>
          </a:r>
        </a:p>
      </dgm:t>
    </dgm:pt>
    <dgm:pt modelId="{D717ED2F-FBF8-42EA-B85A-A5CFFD23B6EF}" type="parTrans" cxnId="{A2D28EFE-569F-4C3B-B757-5C659866E2D8}">
      <dgm:prSet/>
      <dgm:spPr/>
      <dgm:t>
        <a:bodyPr/>
        <a:lstStyle/>
        <a:p>
          <a:endParaRPr lang="en-US"/>
        </a:p>
      </dgm:t>
    </dgm:pt>
    <dgm:pt modelId="{384ABBCB-4F7F-4CA0-A4B5-7CF2034922B9}" type="sibTrans" cxnId="{A2D28EFE-569F-4C3B-B757-5C659866E2D8}">
      <dgm:prSet/>
      <dgm:spPr/>
      <dgm:t>
        <a:bodyPr/>
        <a:lstStyle/>
        <a:p>
          <a:endParaRPr lang="en-US"/>
        </a:p>
      </dgm:t>
    </dgm:pt>
    <dgm:pt modelId="{D6A0710E-ED70-4B8E-95AC-2862C1125B70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Train and evaluate the CNN model on the EMNIST data.</a:t>
          </a:r>
        </a:p>
      </dgm:t>
    </dgm:pt>
    <dgm:pt modelId="{302089BA-569A-49EE-BF8E-F9E79E18F7C5}" type="parTrans" cxnId="{6681DFCD-F92C-4DBC-A8F6-505F03BE72CE}">
      <dgm:prSet/>
      <dgm:spPr/>
      <dgm:t>
        <a:bodyPr/>
        <a:lstStyle/>
        <a:p>
          <a:endParaRPr lang="en-US"/>
        </a:p>
      </dgm:t>
    </dgm:pt>
    <dgm:pt modelId="{200D2DF0-F532-4A99-817D-9400DC9DC706}" type="sibTrans" cxnId="{6681DFCD-F92C-4DBC-A8F6-505F03BE72CE}">
      <dgm:prSet/>
      <dgm:spPr/>
      <dgm:t>
        <a:bodyPr/>
        <a:lstStyle/>
        <a:p>
          <a:endParaRPr lang="en-US"/>
        </a:p>
      </dgm:t>
    </dgm:pt>
    <dgm:pt modelId="{9C0E8890-9F09-4956-9C8D-E00CA59888F5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Analyze model performance, including per-class accuracy and challenges like class imbalance.</a:t>
          </a:r>
        </a:p>
      </dgm:t>
    </dgm:pt>
    <dgm:pt modelId="{EA8B05C5-DAA6-47FC-9B37-694980400397}" type="parTrans" cxnId="{ADD2CE26-EC63-4927-8D0D-75DA50A94DDA}">
      <dgm:prSet/>
      <dgm:spPr/>
      <dgm:t>
        <a:bodyPr/>
        <a:lstStyle/>
        <a:p>
          <a:endParaRPr lang="en-US"/>
        </a:p>
      </dgm:t>
    </dgm:pt>
    <dgm:pt modelId="{EB71A5FC-64C8-4270-8C5C-F7CE7B353B78}" type="sibTrans" cxnId="{ADD2CE26-EC63-4927-8D0D-75DA50A94DDA}">
      <dgm:prSet/>
      <dgm:spPr/>
      <dgm:t>
        <a:bodyPr/>
        <a:lstStyle/>
        <a:p>
          <a:endParaRPr lang="en-US"/>
        </a:p>
      </dgm:t>
    </dgm:pt>
    <dgm:pt modelId="{A81A3613-1C8A-4E35-81F3-615C1B519CF9}" type="pres">
      <dgm:prSet presAssocID="{1103B709-ECDF-4712-91C2-5F2869A8288A}" presName="root" presStyleCnt="0">
        <dgm:presLayoutVars>
          <dgm:dir/>
          <dgm:resizeHandles val="exact"/>
        </dgm:presLayoutVars>
      </dgm:prSet>
      <dgm:spPr/>
    </dgm:pt>
    <dgm:pt modelId="{8FBC4A95-9BDB-4CA3-A752-487832D1CD65}" type="pres">
      <dgm:prSet presAssocID="{1F693594-9FAF-4074-9F41-56014034A33B}" presName="compNode" presStyleCnt="0"/>
      <dgm:spPr/>
    </dgm:pt>
    <dgm:pt modelId="{4B756211-8F44-450F-B1E9-E79C2CD8C787}" type="pres">
      <dgm:prSet presAssocID="{1F693594-9FAF-4074-9F41-56014034A33B}" presName="bgRect" presStyleLbl="bgShp" presStyleIdx="0" presStyleCnt="4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</dgm:pt>
    <dgm:pt modelId="{412E7BF5-81EB-4F35-8A92-9FD97696641C}" type="pres">
      <dgm:prSet presAssocID="{1F693594-9FAF-4074-9F41-56014034A33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D7D3F63-3CD5-48B6-B7C3-AD3F4D483E65}" type="pres">
      <dgm:prSet presAssocID="{1F693594-9FAF-4074-9F41-56014034A33B}" presName="spaceRect" presStyleCnt="0"/>
      <dgm:spPr/>
    </dgm:pt>
    <dgm:pt modelId="{AEB0B813-8D39-45C5-A3E5-C6FC10746C4D}" type="pres">
      <dgm:prSet presAssocID="{1F693594-9FAF-4074-9F41-56014034A33B}" presName="parTx" presStyleLbl="revTx" presStyleIdx="0" presStyleCnt="5">
        <dgm:presLayoutVars>
          <dgm:chMax val="0"/>
          <dgm:chPref val="0"/>
        </dgm:presLayoutVars>
      </dgm:prSet>
      <dgm:spPr/>
    </dgm:pt>
    <dgm:pt modelId="{CA91E340-D02D-4379-A3FD-9B5B4988F02D}" type="pres">
      <dgm:prSet presAssocID="{234E47FD-9C36-4F10-A335-5F2FAF2FB659}" presName="sibTrans" presStyleCnt="0"/>
      <dgm:spPr/>
    </dgm:pt>
    <dgm:pt modelId="{6A694CBA-C262-4C51-A2E2-97C05CE90FCA}" type="pres">
      <dgm:prSet presAssocID="{583CF8D8-061E-4517-B269-2BB38205B27D}" presName="compNode" presStyleCnt="0"/>
      <dgm:spPr/>
    </dgm:pt>
    <dgm:pt modelId="{9D6C1165-1F79-4C2C-8C0B-3EF9B79304AC}" type="pres">
      <dgm:prSet presAssocID="{583CF8D8-061E-4517-B269-2BB38205B27D}" presName="bgRect" presStyleLbl="bgShp" presStyleIdx="1" presStyleCnt="4"/>
      <dgm:spPr/>
    </dgm:pt>
    <dgm:pt modelId="{08065304-939F-446F-B6A5-AB897016E802}" type="pres">
      <dgm:prSet presAssocID="{583CF8D8-061E-4517-B269-2BB38205B27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A19C13-23A9-4EAB-BDAD-5CE97BCF14F5}" type="pres">
      <dgm:prSet presAssocID="{583CF8D8-061E-4517-B269-2BB38205B27D}" presName="spaceRect" presStyleCnt="0"/>
      <dgm:spPr/>
    </dgm:pt>
    <dgm:pt modelId="{14C7354A-178F-41A6-B18D-68ACC8B69E47}" type="pres">
      <dgm:prSet presAssocID="{583CF8D8-061E-4517-B269-2BB38205B27D}" presName="parTx" presStyleLbl="revTx" presStyleIdx="1" presStyleCnt="5">
        <dgm:presLayoutVars>
          <dgm:chMax val="0"/>
          <dgm:chPref val="0"/>
        </dgm:presLayoutVars>
      </dgm:prSet>
      <dgm:spPr/>
    </dgm:pt>
    <dgm:pt modelId="{19D5694E-5000-4BDE-B393-4C5804B9036C}" type="pres">
      <dgm:prSet presAssocID="{150565E2-1BB7-4A9C-AE86-6C225B38E349}" presName="sibTrans" presStyleCnt="0"/>
      <dgm:spPr/>
    </dgm:pt>
    <dgm:pt modelId="{809AC697-4697-4C6A-A5D4-02845856A3DA}" type="pres">
      <dgm:prSet presAssocID="{085EFDFC-5D4A-458C-89A1-C3A00140180A}" presName="compNode" presStyleCnt="0"/>
      <dgm:spPr/>
    </dgm:pt>
    <dgm:pt modelId="{64DF0480-11A9-472D-97E8-DD795B140D2D}" type="pres">
      <dgm:prSet presAssocID="{085EFDFC-5D4A-458C-89A1-C3A00140180A}" presName="bgRect" presStyleLbl="bgShp" presStyleIdx="2" presStyleCnt="4"/>
      <dgm:spPr/>
    </dgm:pt>
    <dgm:pt modelId="{03064F8C-3159-4789-86BB-34B955BAC2DA}" type="pres">
      <dgm:prSet presAssocID="{085EFDFC-5D4A-458C-89A1-C3A0014018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0689F13-1798-4944-BC09-1180C6146A39}" type="pres">
      <dgm:prSet presAssocID="{085EFDFC-5D4A-458C-89A1-C3A00140180A}" presName="spaceRect" presStyleCnt="0"/>
      <dgm:spPr/>
    </dgm:pt>
    <dgm:pt modelId="{79887816-9BDC-4362-B545-3E2142A0DD08}" type="pres">
      <dgm:prSet presAssocID="{085EFDFC-5D4A-458C-89A1-C3A00140180A}" presName="parTx" presStyleLbl="revTx" presStyleIdx="2" presStyleCnt="5">
        <dgm:presLayoutVars>
          <dgm:chMax val="0"/>
          <dgm:chPref val="0"/>
        </dgm:presLayoutVars>
      </dgm:prSet>
      <dgm:spPr/>
    </dgm:pt>
    <dgm:pt modelId="{CA030043-768F-48CF-80AF-90A400B751BA}" type="pres">
      <dgm:prSet presAssocID="{1F5A45B0-48BE-44B1-BA0D-654632769765}" presName="sibTrans" presStyleCnt="0"/>
      <dgm:spPr/>
    </dgm:pt>
    <dgm:pt modelId="{43DDE8F3-6324-4E40-B08E-3A34C7EB52C7}" type="pres">
      <dgm:prSet presAssocID="{A272E0D8-8B3D-41F7-8397-3F311B1D1CAD}" presName="compNode" presStyleCnt="0"/>
      <dgm:spPr/>
    </dgm:pt>
    <dgm:pt modelId="{A0F0B20F-135E-429D-BC60-6E91C23E9CD6}" type="pres">
      <dgm:prSet presAssocID="{A272E0D8-8B3D-41F7-8397-3F311B1D1CAD}" presName="bgRect" presStyleLbl="bgShp" presStyleIdx="3" presStyleCnt="4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</dgm:pt>
    <dgm:pt modelId="{FFCCB82F-6B5D-407B-88C9-E3CD92484295}" type="pres">
      <dgm:prSet presAssocID="{A272E0D8-8B3D-41F7-8397-3F311B1D1CA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2DEDDA8B-069D-42E7-97CC-80A810156F19}" type="pres">
      <dgm:prSet presAssocID="{A272E0D8-8B3D-41F7-8397-3F311B1D1CAD}" presName="spaceRect" presStyleCnt="0"/>
      <dgm:spPr/>
    </dgm:pt>
    <dgm:pt modelId="{9CB1BD44-DB61-49A8-848D-F932F248039F}" type="pres">
      <dgm:prSet presAssocID="{A272E0D8-8B3D-41F7-8397-3F311B1D1CAD}" presName="parTx" presStyleLbl="revTx" presStyleIdx="3" presStyleCnt="5">
        <dgm:presLayoutVars>
          <dgm:chMax val="0"/>
          <dgm:chPref val="0"/>
        </dgm:presLayoutVars>
      </dgm:prSet>
      <dgm:spPr/>
    </dgm:pt>
    <dgm:pt modelId="{3BC3CC3E-CBF3-46DF-B8E2-8393969380CC}" type="pres">
      <dgm:prSet presAssocID="{A272E0D8-8B3D-41F7-8397-3F311B1D1CAD}" presName="desTx" presStyleLbl="revTx" presStyleIdx="4" presStyleCnt="5" custScaleX="127898" custLinFactNeighborX="-18931" custLinFactNeighborY="895">
        <dgm:presLayoutVars/>
      </dgm:prSet>
      <dgm:spPr/>
    </dgm:pt>
  </dgm:ptLst>
  <dgm:cxnLst>
    <dgm:cxn modelId="{A971B618-4115-4D6A-8973-0AE50909DA8A}" type="presOf" srcId="{9C0E8890-9F09-4956-9C8D-E00CA59888F5}" destId="{3BC3CC3E-CBF3-46DF-B8E2-8393969380CC}" srcOrd="0" destOrd="2" presId="urn:microsoft.com/office/officeart/2018/2/layout/IconVerticalSolidList"/>
    <dgm:cxn modelId="{C25F3F1C-5E84-4D00-86BF-B69B3A71BA9D}" type="presOf" srcId="{DD7544D4-5490-4A56-A7F4-3971D1B55167}" destId="{3BC3CC3E-CBF3-46DF-B8E2-8393969380CC}" srcOrd="0" destOrd="0" presId="urn:microsoft.com/office/officeart/2018/2/layout/IconVerticalSolidList"/>
    <dgm:cxn modelId="{ADD2CE26-EC63-4927-8D0D-75DA50A94DDA}" srcId="{A272E0D8-8B3D-41F7-8397-3F311B1D1CAD}" destId="{9C0E8890-9F09-4956-9C8D-E00CA59888F5}" srcOrd="2" destOrd="0" parTransId="{EA8B05C5-DAA6-47FC-9B37-694980400397}" sibTransId="{EB71A5FC-64C8-4270-8C5C-F7CE7B353B78}"/>
    <dgm:cxn modelId="{28B7D137-2FDA-4931-8BC8-F95D3B9B885A}" type="presOf" srcId="{085EFDFC-5D4A-458C-89A1-C3A00140180A}" destId="{79887816-9BDC-4362-B545-3E2142A0DD08}" srcOrd="0" destOrd="0" presId="urn:microsoft.com/office/officeart/2018/2/layout/IconVerticalSolidList"/>
    <dgm:cxn modelId="{9448133A-9A2D-414B-9B69-36C7A45EC09B}" type="presOf" srcId="{D6A0710E-ED70-4B8E-95AC-2862C1125B70}" destId="{3BC3CC3E-CBF3-46DF-B8E2-8393969380CC}" srcOrd="0" destOrd="1" presId="urn:microsoft.com/office/officeart/2018/2/layout/IconVerticalSolidList"/>
    <dgm:cxn modelId="{1F517E69-0443-47D8-8C43-5BAAE8E69928}" type="presOf" srcId="{583CF8D8-061E-4517-B269-2BB38205B27D}" destId="{14C7354A-178F-41A6-B18D-68ACC8B69E47}" srcOrd="0" destOrd="0" presId="urn:microsoft.com/office/officeart/2018/2/layout/IconVerticalSolidList"/>
    <dgm:cxn modelId="{7A32566F-7E23-450E-A783-7A346906595E}" srcId="{1103B709-ECDF-4712-91C2-5F2869A8288A}" destId="{1F693594-9FAF-4074-9F41-56014034A33B}" srcOrd="0" destOrd="0" parTransId="{447DE193-775E-4CD3-9804-56F9DFB7A7DC}" sibTransId="{234E47FD-9C36-4F10-A335-5F2FAF2FB659}"/>
    <dgm:cxn modelId="{D8FF2585-A2B7-46CB-9BFE-A79752D95EFA}" srcId="{1103B709-ECDF-4712-91C2-5F2869A8288A}" destId="{085EFDFC-5D4A-458C-89A1-C3A00140180A}" srcOrd="2" destOrd="0" parTransId="{6FA70B65-EE5B-45B2-A063-3425ADEBDF01}" sibTransId="{1F5A45B0-48BE-44B1-BA0D-654632769765}"/>
    <dgm:cxn modelId="{3CCA1F9D-DBF1-400A-AA1C-A03E8937008E}" type="presOf" srcId="{A272E0D8-8B3D-41F7-8397-3F311B1D1CAD}" destId="{9CB1BD44-DB61-49A8-848D-F932F248039F}" srcOrd="0" destOrd="0" presId="urn:microsoft.com/office/officeart/2018/2/layout/IconVerticalSolidList"/>
    <dgm:cxn modelId="{1522D29D-A514-41F7-96F9-02E1BDE12B0A}" srcId="{1103B709-ECDF-4712-91C2-5F2869A8288A}" destId="{A272E0D8-8B3D-41F7-8397-3F311B1D1CAD}" srcOrd="3" destOrd="0" parTransId="{4D440EBB-AC01-4F08-9418-425A9108D821}" sibTransId="{08C8084E-FA8F-42B5-8E03-0B19C6088EF3}"/>
    <dgm:cxn modelId="{6CF109BB-D0C4-469A-A5CE-B577E62CECD6}" type="presOf" srcId="{1F693594-9FAF-4074-9F41-56014034A33B}" destId="{AEB0B813-8D39-45C5-A3E5-C6FC10746C4D}" srcOrd="0" destOrd="0" presId="urn:microsoft.com/office/officeart/2018/2/layout/IconVerticalSolidList"/>
    <dgm:cxn modelId="{0EFB80C3-B1BB-45B6-9B39-7C638A91B284}" type="presOf" srcId="{1103B709-ECDF-4712-91C2-5F2869A8288A}" destId="{A81A3613-1C8A-4E35-81F3-615C1B519CF9}" srcOrd="0" destOrd="0" presId="urn:microsoft.com/office/officeart/2018/2/layout/IconVerticalSolidList"/>
    <dgm:cxn modelId="{6681DFCD-F92C-4DBC-A8F6-505F03BE72CE}" srcId="{A272E0D8-8B3D-41F7-8397-3F311B1D1CAD}" destId="{D6A0710E-ED70-4B8E-95AC-2862C1125B70}" srcOrd="1" destOrd="0" parTransId="{302089BA-569A-49EE-BF8E-F9E79E18F7C5}" sibTransId="{200D2DF0-F532-4A99-817D-9400DC9DC706}"/>
    <dgm:cxn modelId="{D3F09BE3-A3BE-4515-A4FC-4BFA65993086}" srcId="{1103B709-ECDF-4712-91C2-5F2869A8288A}" destId="{583CF8D8-061E-4517-B269-2BB38205B27D}" srcOrd="1" destOrd="0" parTransId="{6AB79D2D-DC2D-4480-A784-D422664B72E1}" sibTransId="{150565E2-1BB7-4A9C-AE86-6C225B38E349}"/>
    <dgm:cxn modelId="{A2D28EFE-569F-4C3B-B757-5C659866E2D8}" srcId="{A272E0D8-8B3D-41F7-8397-3F311B1D1CAD}" destId="{DD7544D4-5490-4A56-A7F4-3971D1B55167}" srcOrd="0" destOrd="0" parTransId="{D717ED2F-FBF8-42EA-B85A-A5CFFD23B6EF}" sibTransId="{384ABBCB-4F7F-4CA0-A4B5-7CF2034922B9}"/>
    <dgm:cxn modelId="{B1EDC83A-65D5-4C15-978E-3C580574E83B}" type="presParOf" srcId="{A81A3613-1C8A-4E35-81F3-615C1B519CF9}" destId="{8FBC4A95-9BDB-4CA3-A752-487832D1CD65}" srcOrd="0" destOrd="0" presId="urn:microsoft.com/office/officeart/2018/2/layout/IconVerticalSolidList"/>
    <dgm:cxn modelId="{2E8F0861-3D09-4F13-A0B6-6DA02DBF1F02}" type="presParOf" srcId="{8FBC4A95-9BDB-4CA3-A752-487832D1CD65}" destId="{4B756211-8F44-450F-B1E9-E79C2CD8C787}" srcOrd="0" destOrd="0" presId="urn:microsoft.com/office/officeart/2018/2/layout/IconVerticalSolidList"/>
    <dgm:cxn modelId="{DC600681-E0C7-4DFB-8FE5-13889E75AB06}" type="presParOf" srcId="{8FBC4A95-9BDB-4CA3-A752-487832D1CD65}" destId="{412E7BF5-81EB-4F35-8A92-9FD97696641C}" srcOrd="1" destOrd="0" presId="urn:microsoft.com/office/officeart/2018/2/layout/IconVerticalSolidList"/>
    <dgm:cxn modelId="{D147CB37-6D0B-483E-B4AF-E8C2B94936DB}" type="presParOf" srcId="{8FBC4A95-9BDB-4CA3-A752-487832D1CD65}" destId="{CD7D3F63-3CD5-48B6-B7C3-AD3F4D483E65}" srcOrd="2" destOrd="0" presId="urn:microsoft.com/office/officeart/2018/2/layout/IconVerticalSolidList"/>
    <dgm:cxn modelId="{0C608B6A-0649-4B46-A126-8D260B450F63}" type="presParOf" srcId="{8FBC4A95-9BDB-4CA3-A752-487832D1CD65}" destId="{AEB0B813-8D39-45C5-A3E5-C6FC10746C4D}" srcOrd="3" destOrd="0" presId="urn:microsoft.com/office/officeart/2018/2/layout/IconVerticalSolidList"/>
    <dgm:cxn modelId="{F8A8D2C3-33EE-40D8-9D09-EFDE20CF99E6}" type="presParOf" srcId="{A81A3613-1C8A-4E35-81F3-615C1B519CF9}" destId="{CA91E340-D02D-4379-A3FD-9B5B4988F02D}" srcOrd="1" destOrd="0" presId="urn:microsoft.com/office/officeart/2018/2/layout/IconVerticalSolidList"/>
    <dgm:cxn modelId="{0F08E5EC-139A-499F-AD52-A13E6C2296FF}" type="presParOf" srcId="{A81A3613-1C8A-4E35-81F3-615C1B519CF9}" destId="{6A694CBA-C262-4C51-A2E2-97C05CE90FCA}" srcOrd="2" destOrd="0" presId="urn:microsoft.com/office/officeart/2018/2/layout/IconVerticalSolidList"/>
    <dgm:cxn modelId="{FBEBF905-4A60-45E0-A413-8EA2D1003EFE}" type="presParOf" srcId="{6A694CBA-C262-4C51-A2E2-97C05CE90FCA}" destId="{9D6C1165-1F79-4C2C-8C0B-3EF9B79304AC}" srcOrd="0" destOrd="0" presId="urn:microsoft.com/office/officeart/2018/2/layout/IconVerticalSolidList"/>
    <dgm:cxn modelId="{2090196F-5144-458C-A28C-62B00212F695}" type="presParOf" srcId="{6A694CBA-C262-4C51-A2E2-97C05CE90FCA}" destId="{08065304-939F-446F-B6A5-AB897016E802}" srcOrd="1" destOrd="0" presId="urn:microsoft.com/office/officeart/2018/2/layout/IconVerticalSolidList"/>
    <dgm:cxn modelId="{2D383322-4065-4DCB-BDF4-C8402564E97B}" type="presParOf" srcId="{6A694CBA-C262-4C51-A2E2-97C05CE90FCA}" destId="{7CA19C13-23A9-4EAB-BDAD-5CE97BCF14F5}" srcOrd="2" destOrd="0" presId="urn:microsoft.com/office/officeart/2018/2/layout/IconVerticalSolidList"/>
    <dgm:cxn modelId="{17D91C59-1993-4249-8034-1CCD94DB952D}" type="presParOf" srcId="{6A694CBA-C262-4C51-A2E2-97C05CE90FCA}" destId="{14C7354A-178F-41A6-B18D-68ACC8B69E47}" srcOrd="3" destOrd="0" presId="urn:microsoft.com/office/officeart/2018/2/layout/IconVerticalSolidList"/>
    <dgm:cxn modelId="{91D561F0-3707-4336-B451-3AA64189D81A}" type="presParOf" srcId="{A81A3613-1C8A-4E35-81F3-615C1B519CF9}" destId="{19D5694E-5000-4BDE-B393-4C5804B9036C}" srcOrd="3" destOrd="0" presId="urn:microsoft.com/office/officeart/2018/2/layout/IconVerticalSolidList"/>
    <dgm:cxn modelId="{07CFFDA0-0023-4626-AF02-AEF34FB8969B}" type="presParOf" srcId="{A81A3613-1C8A-4E35-81F3-615C1B519CF9}" destId="{809AC697-4697-4C6A-A5D4-02845856A3DA}" srcOrd="4" destOrd="0" presId="urn:microsoft.com/office/officeart/2018/2/layout/IconVerticalSolidList"/>
    <dgm:cxn modelId="{ED1F528A-536C-4000-AA0D-C861D9BA5657}" type="presParOf" srcId="{809AC697-4697-4C6A-A5D4-02845856A3DA}" destId="{64DF0480-11A9-472D-97E8-DD795B140D2D}" srcOrd="0" destOrd="0" presId="urn:microsoft.com/office/officeart/2018/2/layout/IconVerticalSolidList"/>
    <dgm:cxn modelId="{8AE3BC5A-0AB0-4956-B843-A8F4143467CE}" type="presParOf" srcId="{809AC697-4697-4C6A-A5D4-02845856A3DA}" destId="{03064F8C-3159-4789-86BB-34B955BAC2DA}" srcOrd="1" destOrd="0" presId="urn:microsoft.com/office/officeart/2018/2/layout/IconVerticalSolidList"/>
    <dgm:cxn modelId="{B1637784-4298-4397-889F-5EAB6181C1B8}" type="presParOf" srcId="{809AC697-4697-4C6A-A5D4-02845856A3DA}" destId="{90689F13-1798-4944-BC09-1180C6146A39}" srcOrd="2" destOrd="0" presId="urn:microsoft.com/office/officeart/2018/2/layout/IconVerticalSolidList"/>
    <dgm:cxn modelId="{5A534E55-1B6D-476A-8A9A-99A94F64BEA7}" type="presParOf" srcId="{809AC697-4697-4C6A-A5D4-02845856A3DA}" destId="{79887816-9BDC-4362-B545-3E2142A0DD08}" srcOrd="3" destOrd="0" presId="urn:microsoft.com/office/officeart/2018/2/layout/IconVerticalSolidList"/>
    <dgm:cxn modelId="{806A496E-4F55-4AFF-A567-1A75C2255E5D}" type="presParOf" srcId="{A81A3613-1C8A-4E35-81F3-615C1B519CF9}" destId="{CA030043-768F-48CF-80AF-90A400B751BA}" srcOrd="5" destOrd="0" presId="urn:microsoft.com/office/officeart/2018/2/layout/IconVerticalSolidList"/>
    <dgm:cxn modelId="{73165F3D-0417-4618-84A9-316BF3C76923}" type="presParOf" srcId="{A81A3613-1C8A-4E35-81F3-615C1B519CF9}" destId="{43DDE8F3-6324-4E40-B08E-3A34C7EB52C7}" srcOrd="6" destOrd="0" presId="urn:microsoft.com/office/officeart/2018/2/layout/IconVerticalSolidList"/>
    <dgm:cxn modelId="{DDA5C164-B064-42B8-A920-D94FC222E4A9}" type="presParOf" srcId="{43DDE8F3-6324-4E40-B08E-3A34C7EB52C7}" destId="{A0F0B20F-135E-429D-BC60-6E91C23E9CD6}" srcOrd="0" destOrd="0" presId="urn:microsoft.com/office/officeart/2018/2/layout/IconVerticalSolidList"/>
    <dgm:cxn modelId="{E5891B9C-8686-4004-B228-11D31D8520CA}" type="presParOf" srcId="{43DDE8F3-6324-4E40-B08E-3A34C7EB52C7}" destId="{FFCCB82F-6B5D-407B-88C9-E3CD92484295}" srcOrd="1" destOrd="0" presId="urn:microsoft.com/office/officeart/2018/2/layout/IconVerticalSolidList"/>
    <dgm:cxn modelId="{BD5F1D4F-2178-4488-9C2B-688A290AA888}" type="presParOf" srcId="{43DDE8F3-6324-4E40-B08E-3A34C7EB52C7}" destId="{2DEDDA8B-069D-42E7-97CC-80A810156F19}" srcOrd="2" destOrd="0" presId="urn:microsoft.com/office/officeart/2018/2/layout/IconVerticalSolidList"/>
    <dgm:cxn modelId="{A756A80D-0824-4DBC-8A33-5413DC4E4D5B}" type="presParOf" srcId="{43DDE8F3-6324-4E40-B08E-3A34C7EB52C7}" destId="{9CB1BD44-DB61-49A8-848D-F932F248039F}" srcOrd="3" destOrd="0" presId="urn:microsoft.com/office/officeart/2018/2/layout/IconVerticalSolidList"/>
    <dgm:cxn modelId="{0F53915B-CF59-45E2-8F77-79F10C916DF2}" type="presParOf" srcId="{43DDE8F3-6324-4E40-B08E-3A34C7EB52C7}" destId="{3BC3CC3E-CBF3-46DF-B8E2-8393969380C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83FC81-C9A2-49ED-9AFB-AE4B32B85C3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0CC6AD-8EF3-4055-8596-EC9516503A0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Template Matching: Compares input images to predefined character templates.</a:t>
          </a:r>
        </a:p>
      </dgm:t>
    </dgm:pt>
    <dgm:pt modelId="{0D2CFBAC-1EA0-4F59-A908-99A39741F14E}" type="parTrans" cxnId="{8DE0D835-EA45-4966-BF8D-ED5B277FC1BD}">
      <dgm:prSet/>
      <dgm:spPr/>
      <dgm:t>
        <a:bodyPr/>
        <a:lstStyle/>
        <a:p>
          <a:endParaRPr lang="en-US"/>
        </a:p>
      </dgm:t>
    </dgm:pt>
    <dgm:pt modelId="{90BBA0AC-65D4-4C6C-9510-62A4D7D97BB0}" type="sibTrans" cxnId="{8DE0D835-EA45-4966-BF8D-ED5B277FC1BD}">
      <dgm:prSet/>
      <dgm:spPr/>
      <dgm:t>
        <a:bodyPr/>
        <a:lstStyle/>
        <a:p>
          <a:endParaRPr lang="en-US"/>
        </a:p>
      </dgm:t>
    </dgm:pt>
    <dgm:pt modelId="{C6EC750D-CF6C-4B72-8A14-8621C5E23B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1" dirty="0"/>
            <a:t>- Pros: </a:t>
          </a:r>
          <a:r>
            <a:rPr lang="en-US" sz="1700" dirty="0"/>
            <a:t>Computationally efficient in classification, simple concept.</a:t>
          </a:r>
        </a:p>
      </dgm:t>
    </dgm:pt>
    <dgm:pt modelId="{F2C658CA-D83E-4C0F-98E3-9B98D18923F6}" type="parTrans" cxnId="{43F8D167-F7DC-406F-8222-8EC69358A72A}">
      <dgm:prSet/>
      <dgm:spPr/>
      <dgm:t>
        <a:bodyPr/>
        <a:lstStyle/>
        <a:p>
          <a:endParaRPr lang="en-US"/>
        </a:p>
      </dgm:t>
    </dgm:pt>
    <dgm:pt modelId="{14BC6C49-5195-42B4-86D4-945840036537}" type="sibTrans" cxnId="{43F8D167-F7DC-406F-8222-8EC69358A72A}">
      <dgm:prSet/>
      <dgm:spPr/>
      <dgm:t>
        <a:bodyPr/>
        <a:lstStyle/>
        <a:p>
          <a:endParaRPr lang="en-US"/>
        </a:p>
      </dgm:t>
    </dgm:pt>
    <dgm:pt modelId="{0EC7B16D-D0D4-48F3-BAE8-6D9551712E4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700" dirty="0"/>
            <a:t>Manual Feature Engineering: Techniques like Histogram of Oriented Gradients (HOG), Local Binary Patterns (LBP) extract features, followed by classifiers (e.g., SVM). (General Knowledge)</a:t>
          </a:r>
        </a:p>
      </dgm:t>
    </dgm:pt>
    <dgm:pt modelId="{7BF5B731-55E2-45CE-93CF-02D72C038228}" type="parTrans" cxnId="{642B6AF1-65C6-4A62-A846-4FEC77CC5D14}">
      <dgm:prSet/>
      <dgm:spPr/>
      <dgm:t>
        <a:bodyPr/>
        <a:lstStyle/>
        <a:p>
          <a:endParaRPr lang="en-US"/>
        </a:p>
      </dgm:t>
    </dgm:pt>
    <dgm:pt modelId="{4B725413-A66C-4D09-A514-C051D1A93CF4}" type="sibTrans" cxnId="{642B6AF1-65C6-4A62-A846-4FEC77CC5D14}">
      <dgm:prSet/>
      <dgm:spPr/>
      <dgm:t>
        <a:bodyPr/>
        <a:lstStyle/>
        <a:p>
          <a:endParaRPr lang="en-US"/>
        </a:p>
      </dgm:t>
    </dgm:pt>
    <dgm:pt modelId="{604E3E6E-0805-448B-991B-EF66DB9796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- </a:t>
          </a:r>
          <a:r>
            <a:rPr lang="en-US" sz="1700" b="1" dirty="0"/>
            <a:t>Pros: </a:t>
          </a:r>
          <a:r>
            <a:rPr lang="en-US" sz="1700" dirty="0"/>
            <a:t>Can be effective if features are well-chosen. (General Knowledge)</a:t>
          </a:r>
        </a:p>
      </dgm:t>
    </dgm:pt>
    <dgm:pt modelId="{F334CEEE-33AC-4E23-9461-F963094B5CC4}" type="parTrans" cxnId="{E4817230-CBC8-4CD1-8C86-1A42C387AFDC}">
      <dgm:prSet/>
      <dgm:spPr/>
      <dgm:t>
        <a:bodyPr/>
        <a:lstStyle/>
        <a:p>
          <a:endParaRPr lang="en-US"/>
        </a:p>
      </dgm:t>
    </dgm:pt>
    <dgm:pt modelId="{2E746F65-3B6A-415D-ADB2-538FFFE6EBFE}" type="sibTrans" cxnId="{E4817230-CBC8-4CD1-8C86-1A42C387AFDC}">
      <dgm:prSet/>
      <dgm:spPr/>
      <dgm:t>
        <a:bodyPr/>
        <a:lstStyle/>
        <a:p>
          <a:endParaRPr lang="en-US"/>
        </a:p>
      </dgm:t>
    </dgm:pt>
    <dgm:pt modelId="{92E1FC1D-BA52-4F6F-8E61-6C4302A7CB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- </a:t>
          </a:r>
          <a:r>
            <a:rPr lang="en-US" sz="1700" b="1" dirty="0"/>
            <a:t>Cons: </a:t>
          </a:r>
          <a:r>
            <a:rPr lang="en-US" sz="1700" dirty="0"/>
            <a:t>Feature engineering is often complex, time-consuming, and may not capture optimal representations.</a:t>
          </a:r>
        </a:p>
      </dgm:t>
    </dgm:pt>
    <dgm:pt modelId="{CF7057F8-5F4B-4C06-9BC2-C627221BC3A0}" type="parTrans" cxnId="{203D3937-9110-449A-8DE1-F91051576FDE}">
      <dgm:prSet/>
      <dgm:spPr/>
      <dgm:t>
        <a:bodyPr/>
        <a:lstStyle/>
        <a:p>
          <a:endParaRPr lang="en-US"/>
        </a:p>
      </dgm:t>
    </dgm:pt>
    <dgm:pt modelId="{50E0B13C-77DC-48AD-8FB4-42C506D13717}" type="sibTrans" cxnId="{203D3937-9110-449A-8DE1-F91051576FDE}">
      <dgm:prSet/>
      <dgm:spPr/>
      <dgm:t>
        <a:bodyPr/>
        <a:lstStyle/>
        <a:p>
          <a:endParaRPr lang="en-US"/>
        </a:p>
      </dgm:t>
    </dgm:pt>
    <dgm:pt modelId="{3626CB08-51E1-4CB1-B93D-DD717F58F1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1" dirty="0"/>
            <a:t>- Cons: </a:t>
          </a:r>
          <a:r>
            <a:rPr lang="en-US" sz="1700" dirty="0"/>
            <a:t>Lacks robustness against variations in style, scale, and rotation; sensitive to noise.</a:t>
          </a:r>
        </a:p>
      </dgm:t>
    </dgm:pt>
    <dgm:pt modelId="{DBA5804E-72A9-4A1F-8654-D5F2758541ED}" type="sibTrans" cxnId="{AB7C214F-618A-4A0B-8DBA-93FE7727E17E}">
      <dgm:prSet/>
      <dgm:spPr/>
      <dgm:t>
        <a:bodyPr/>
        <a:lstStyle/>
        <a:p>
          <a:endParaRPr lang="en-US"/>
        </a:p>
      </dgm:t>
    </dgm:pt>
    <dgm:pt modelId="{FDF58F05-E369-4F24-8463-F9FC94D0F04B}" type="parTrans" cxnId="{AB7C214F-618A-4A0B-8DBA-93FE7727E17E}">
      <dgm:prSet/>
      <dgm:spPr/>
      <dgm:t>
        <a:bodyPr/>
        <a:lstStyle/>
        <a:p>
          <a:endParaRPr lang="en-US"/>
        </a:p>
      </dgm:t>
    </dgm:pt>
    <dgm:pt modelId="{9480E3E8-8677-4FE0-B09B-4F3C5CB8E8DC}" type="pres">
      <dgm:prSet presAssocID="{5E83FC81-C9A2-49ED-9AFB-AE4B32B85C3D}" presName="root" presStyleCnt="0">
        <dgm:presLayoutVars>
          <dgm:dir/>
          <dgm:resizeHandles val="exact"/>
        </dgm:presLayoutVars>
      </dgm:prSet>
      <dgm:spPr/>
    </dgm:pt>
    <dgm:pt modelId="{695E1725-073E-40EB-9074-55D56A06D39A}" type="pres">
      <dgm:prSet presAssocID="{0F0CC6AD-8EF3-4055-8596-EC9516503A06}" presName="compNode" presStyleCnt="0"/>
      <dgm:spPr/>
    </dgm:pt>
    <dgm:pt modelId="{0142C233-0DDD-4726-A9D7-46C0573491E9}" type="pres">
      <dgm:prSet presAssocID="{0F0CC6AD-8EF3-4055-8596-EC9516503A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Venn diagram outline"/>
        </a:ext>
      </dgm:extLst>
    </dgm:pt>
    <dgm:pt modelId="{4F25D2B3-DAD0-480A-9BE6-D3871609B829}" type="pres">
      <dgm:prSet presAssocID="{0F0CC6AD-8EF3-4055-8596-EC9516503A06}" presName="iconSpace" presStyleCnt="0"/>
      <dgm:spPr/>
    </dgm:pt>
    <dgm:pt modelId="{142DC426-A4B6-4E94-B0EE-27E0C82F7497}" type="pres">
      <dgm:prSet presAssocID="{0F0CC6AD-8EF3-4055-8596-EC9516503A06}" presName="parTx" presStyleLbl="revTx" presStyleIdx="0" presStyleCnt="4">
        <dgm:presLayoutVars>
          <dgm:chMax val="0"/>
          <dgm:chPref val="0"/>
        </dgm:presLayoutVars>
      </dgm:prSet>
      <dgm:spPr/>
    </dgm:pt>
    <dgm:pt modelId="{9C29708D-19ED-4740-B689-03AD181C5DC7}" type="pres">
      <dgm:prSet presAssocID="{0F0CC6AD-8EF3-4055-8596-EC9516503A06}" presName="txSpace" presStyleCnt="0"/>
      <dgm:spPr/>
    </dgm:pt>
    <dgm:pt modelId="{B71DF78B-3828-4B10-8F87-18FC9F9FB884}" type="pres">
      <dgm:prSet presAssocID="{0F0CC6AD-8EF3-4055-8596-EC9516503A06}" presName="desTx" presStyleLbl="revTx" presStyleIdx="1" presStyleCnt="4" custLinFactNeighborX="10" custLinFactNeighborY="22445">
        <dgm:presLayoutVars/>
      </dgm:prSet>
      <dgm:spPr/>
    </dgm:pt>
    <dgm:pt modelId="{CC828968-A631-4A24-AE03-06A094DA359F}" type="pres">
      <dgm:prSet presAssocID="{90BBA0AC-65D4-4C6C-9510-62A4D7D97BB0}" presName="sibTrans" presStyleCnt="0"/>
      <dgm:spPr/>
    </dgm:pt>
    <dgm:pt modelId="{104D6512-4434-4C9A-8ECC-E6E120E050BB}" type="pres">
      <dgm:prSet presAssocID="{0EC7B16D-D0D4-48F3-BAE8-6D9551712E4C}" presName="compNode" presStyleCnt="0"/>
      <dgm:spPr/>
    </dgm:pt>
    <dgm:pt modelId="{C467043A-FC2E-4378-807C-743181320CC6}" type="pres">
      <dgm:prSet presAssocID="{0EC7B16D-D0D4-48F3-BAE8-6D9551712E4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CD678C7-4E57-4F91-9CF2-029657151EDA}" type="pres">
      <dgm:prSet presAssocID="{0EC7B16D-D0D4-48F3-BAE8-6D9551712E4C}" presName="iconSpace" presStyleCnt="0"/>
      <dgm:spPr/>
    </dgm:pt>
    <dgm:pt modelId="{7BF1DE2C-224F-476A-8C77-6356096A9609}" type="pres">
      <dgm:prSet presAssocID="{0EC7B16D-D0D4-48F3-BAE8-6D9551712E4C}" presName="parTx" presStyleLbl="revTx" presStyleIdx="2" presStyleCnt="4">
        <dgm:presLayoutVars>
          <dgm:chMax val="0"/>
          <dgm:chPref val="0"/>
        </dgm:presLayoutVars>
      </dgm:prSet>
      <dgm:spPr/>
    </dgm:pt>
    <dgm:pt modelId="{AF0C8454-14FA-44C3-AE0E-B4D1A2D9C633}" type="pres">
      <dgm:prSet presAssocID="{0EC7B16D-D0D4-48F3-BAE8-6D9551712E4C}" presName="txSpace" presStyleCnt="0"/>
      <dgm:spPr/>
    </dgm:pt>
    <dgm:pt modelId="{08A88F72-DA02-4883-A6BE-8A4C360245CD}" type="pres">
      <dgm:prSet presAssocID="{0EC7B16D-D0D4-48F3-BAE8-6D9551712E4C}" presName="desTx" presStyleLbl="revTx" presStyleIdx="3" presStyleCnt="4" custLinFactNeighborX="83" custLinFactNeighborY="22101">
        <dgm:presLayoutVars/>
      </dgm:prSet>
      <dgm:spPr/>
    </dgm:pt>
  </dgm:ptLst>
  <dgm:cxnLst>
    <dgm:cxn modelId="{0A627B1B-B306-4346-BE63-FF7664E46B79}" type="presOf" srcId="{92E1FC1D-BA52-4F6F-8E61-6C4302A7CB4E}" destId="{08A88F72-DA02-4883-A6BE-8A4C360245CD}" srcOrd="0" destOrd="1" presId="urn:microsoft.com/office/officeart/2018/2/layout/IconLabelDescriptionList"/>
    <dgm:cxn modelId="{E4817230-CBC8-4CD1-8C86-1A42C387AFDC}" srcId="{0EC7B16D-D0D4-48F3-BAE8-6D9551712E4C}" destId="{604E3E6E-0805-448B-991B-EF66DB979640}" srcOrd="0" destOrd="0" parTransId="{F334CEEE-33AC-4E23-9461-F963094B5CC4}" sibTransId="{2E746F65-3B6A-415D-ADB2-538FFFE6EBFE}"/>
    <dgm:cxn modelId="{8DE0D835-EA45-4966-BF8D-ED5B277FC1BD}" srcId="{5E83FC81-C9A2-49ED-9AFB-AE4B32B85C3D}" destId="{0F0CC6AD-8EF3-4055-8596-EC9516503A06}" srcOrd="0" destOrd="0" parTransId="{0D2CFBAC-1EA0-4F59-A908-99A39741F14E}" sibTransId="{90BBA0AC-65D4-4C6C-9510-62A4D7D97BB0}"/>
    <dgm:cxn modelId="{203D3937-9110-449A-8DE1-F91051576FDE}" srcId="{0EC7B16D-D0D4-48F3-BAE8-6D9551712E4C}" destId="{92E1FC1D-BA52-4F6F-8E61-6C4302A7CB4E}" srcOrd="1" destOrd="0" parTransId="{CF7057F8-5F4B-4C06-9BC2-C627221BC3A0}" sibTransId="{50E0B13C-77DC-48AD-8FB4-42C506D13717}"/>
    <dgm:cxn modelId="{3DB2EB43-3E31-4ECE-916B-8080263CD113}" type="presOf" srcId="{0EC7B16D-D0D4-48F3-BAE8-6D9551712E4C}" destId="{7BF1DE2C-224F-476A-8C77-6356096A9609}" srcOrd="0" destOrd="0" presId="urn:microsoft.com/office/officeart/2018/2/layout/IconLabelDescriptionList"/>
    <dgm:cxn modelId="{43F8D167-F7DC-406F-8222-8EC69358A72A}" srcId="{0F0CC6AD-8EF3-4055-8596-EC9516503A06}" destId="{C6EC750D-CF6C-4B72-8A14-8621C5E23B67}" srcOrd="0" destOrd="0" parTransId="{F2C658CA-D83E-4C0F-98E3-9B98D18923F6}" sibTransId="{14BC6C49-5195-42B4-86D4-945840036537}"/>
    <dgm:cxn modelId="{EFFD6E69-9B65-465F-8F63-8947091CAD7A}" type="presOf" srcId="{3626CB08-51E1-4CB1-B93D-DD717F58F1B8}" destId="{B71DF78B-3828-4B10-8F87-18FC9F9FB884}" srcOrd="0" destOrd="1" presId="urn:microsoft.com/office/officeart/2018/2/layout/IconLabelDescriptionList"/>
    <dgm:cxn modelId="{3DDD0A6D-6F51-4788-8FD7-E35FD23A7F45}" type="presOf" srcId="{5E83FC81-C9A2-49ED-9AFB-AE4B32B85C3D}" destId="{9480E3E8-8677-4FE0-B09B-4F3C5CB8E8DC}" srcOrd="0" destOrd="0" presId="urn:microsoft.com/office/officeart/2018/2/layout/IconLabelDescriptionList"/>
    <dgm:cxn modelId="{AB7C214F-618A-4A0B-8DBA-93FE7727E17E}" srcId="{0F0CC6AD-8EF3-4055-8596-EC9516503A06}" destId="{3626CB08-51E1-4CB1-B93D-DD717F58F1B8}" srcOrd="1" destOrd="0" parTransId="{FDF58F05-E369-4F24-8463-F9FC94D0F04B}" sibTransId="{DBA5804E-72A9-4A1F-8654-D5F2758541ED}"/>
    <dgm:cxn modelId="{C989FB54-D128-4F37-98EB-ABC74A42EB92}" type="presOf" srcId="{604E3E6E-0805-448B-991B-EF66DB979640}" destId="{08A88F72-DA02-4883-A6BE-8A4C360245CD}" srcOrd="0" destOrd="0" presId="urn:microsoft.com/office/officeart/2018/2/layout/IconLabelDescriptionList"/>
    <dgm:cxn modelId="{7D98F97B-EF51-4B48-A256-A322A4B46CB1}" type="presOf" srcId="{0F0CC6AD-8EF3-4055-8596-EC9516503A06}" destId="{142DC426-A4B6-4E94-B0EE-27E0C82F7497}" srcOrd="0" destOrd="0" presId="urn:microsoft.com/office/officeart/2018/2/layout/IconLabelDescriptionList"/>
    <dgm:cxn modelId="{7DE17EB4-58BD-4428-8D77-6AC1CE05D2DF}" type="presOf" srcId="{C6EC750D-CF6C-4B72-8A14-8621C5E23B67}" destId="{B71DF78B-3828-4B10-8F87-18FC9F9FB884}" srcOrd="0" destOrd="0" presId="urn:microsoft.com/office/officeart/2018/2/layout/IconLabelDescriptionList"/>
    <dgm:cxn modelId="{642B6AF1-65C6-4A62-A846-4FEC77CC5D14}" srcId="{5E83FC81-C9A2-49ED-9AFB-AE4B32B85C3D}" destId="{0EC7B16D-D0D4-48F3-BAE8-6D9551712E4C}" srcOrd="1" destOrd="0" parTransId="{7BF5B731-55E2-45CE-93CF-02D72C038228}" sibTransId="{4B725413-A66C-4D09-A514-C051D1A93CF4}"/>
    <dgm:cxn modelId="{D88E78FC-1FD5-4320-9CDB-EF5435D1B0D8}" type="presParOf" srcId="{9480E3E8-8677-4FE0-B09B-4F3C5CB8E8DC}" destId="{695E1725-073E-40EB-9074-55D56A06D39A}" srcOrd="0" destOrd="0" presId="urn:microsoft.com/office/officeart/2018/2/layout/IconLabelDescriptionList"/>
    <dgm:cxn modelId="{914186DF-1964-4BD9-8391-2B9A73FF16D1}" type="presParOf" srcId="{695E1725-073E-40EB-9074-55D56A06D39A}" destId="{0142C233-0DDD-4726-A9D7-46C0573491E9}" srcOrd="0" destOrd="0" presId="urn:microsoft.com/office/officeart/2018/2/layout/IconLabelDescriptionList"/>
    <dgm:cxn modelId="{4F6BE8A4-C365-4303-BE81-1AB864ED1B51}" type="presParOf" srcId="{695E1725-073E-40EB-9074-55D56A06D39A}" destId="{4F25D2B3-DAD0-480A-9BE6-D3871609B829}" srcOrd="1" destOrd="0" presId="urn:microsoft.com/office/officeart/2018/2/layout/IconLabelDescriptionList"/>
    <dgm:cxn modelId="{64E37CCC-3D1B-420D-830F-DA33F7172A6A}" type="presParOf" srcId="{695E1725-073E-40EB-9074-55D56A06D39A}" destId="{142DC426-A4B6-4E94-B0EE-27E0C82F7497}" srcOrd="2" destOrd="0" presId="urn:microsoft.com/office/officeart/2018/2/layout/IconLabelDescriptionList"/>
    <dgm:cxn modelId="{CABE0379-8AB5-4F30-B6B8-BBB8DF0CCBEB}" type="presParOf" srcId="{695E1725-073E-40EB-9074-55D56A06D39A}" destId="{9C29708D-19ED-4740-B689-03AD181C5DC7}" srcOrd="3" destOrd="0" presId="urn:microsoft.com/office/officeart/2018/2/layout/IconLabelDescriptionList"/>
    <dgm:cxn modelId="{4A547001-9EA8-4066-A485-2F326B6E52ED}" type="presParOf" srcId="{695E1725-073E-40EB-9074-55D56A06D39A}" destId="{B71DF78B-3828-4B10-8F87-18FC9F9FB884}" srcOrd="4" destOrd="0" presId="urn:microsoft.com/office/officeart/2018/2/layout/IconLabelDescriptionList"/>
    <dgm:cxn modelId="{D500DCF9-8E56-4611-A35F-F9893B76CDAB}" type="presParOf" srcId="{9480E3E8-8677-4FE0-B09B-4F3C5CB8E8DC}" destId="{CC828968-A631-4A24-AE03-06A094DA359F}" srcOrd="1" destOrd="0" presId="urn:microsoft.com/office/officeart/2018/2/layout/IconLabelDescriptionList"/>
    <dgm:cxn modelId="{23E8C905-38E6-432F-933A-EF1BCCDBCDB1}" type="presParOf" srcId="{9480E3E8-8677-4FE0-B09B-4F3C5CB8E8DC}" destId="{104D6512-4434-4C9A-8ECC-E6E120E050BB}" srcOrd="2" destOrd="0" presId="urn:microsoft.com/office/officeart/2018/2/layout/IconLabelDescriptionList"/>
    <dgm:cxn modelId="{11F75F97-203A-4501-95F1-CED5368F9D25}" type="presParOf" srcId="{104D6512-4434-4C9A-8ECC-E6E120E050BB}" destId="{C467043A-FC2E-4378-807C-743181320CC6}" srcOrd="0" destOrd="0" presId="urn:microsoft.com/office/officeart/2018/2/layout/IconLabelDescriptionList"/>
    <dgm:cxn modelId="{C7EB4DCE-BCB9-440F-BF66-B755174E1AE1}" type="presParOf" srcId="{104D6512-4434-4C9A-8ECC-E6E120E050BB}" destId="{ECD678C7-4E57-4F91-9CF2-029657151EDA}" srcOrd="1" destOrd="0" presId="urn:microsoft.com/office/officeart/2018/2/layout/IconLabelDescriptionList"/>
    <dgm:cxn modelId="{FEE0049B-B3D0-4E66-9C52-DA7BAD176DA6}" type="presParOf" srcId="{104D6512-4434-4C9A-8ECC-E6E120E050BB}" destId="{7BF1DE2C-224F-476A-8C77-6356096A9609}" srcOrd="2" destOrd="0" presId="urn:microsoft.com/office/officeart/2018/2/layout/IconLabelDescriptionList"/>
    <dgm:cxn modelId="{DA18F658-3AA9-4CAB-8797-C875478DDB39}" type="presParOf" srcId="{104D6512-4434-4C9A-8ECC-E6E120E050BB}" destId="{AF0C8454-14FA-44C3-AE0E-B4D1A2D9C633}" srcOrd="3" destOrd="0" presId="urn:microsoft.com/office/officeart/2018/2/layout/IconLabelDescriptionList"/>
    <dgm:cxn modelId="{84E49EFB-ED68-4C55-B869-C7858F3ED4D1}" type="presParOf" srcId="{104D6512-4434-4C9A-8ECC-E6E120E050BB}" destId="{08A88F72-DA02-4883-A6BE-8A4C360245C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E93240-76AF-4534-BA0E-991446089D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683552-1AF8-443F-A59C-1F58D24879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Collection &amp; Preparation</a:t>
          </a:r>
          <a:r>
            <a:rPr lang="en-US" dirty="0"/>
            <a:t>: Gather, filter (EMNIST </a:t>
          </a:r>
          <a:r>
            <a:rPr lang="en-US" dirty="0" err="1"/>
            <a:t>byclass</a:t>
          </a:r>
          <a:r>
            <a:rPr lang="en-US" dirty="0"/>
            <a:t>), and structure the dataset.</a:t>
          </a:r>
        </a:p>
      </dgm:t>
    </dgm:pt>
    <dgm:pt modelId="{A758567A-77D3-4EA7-AF28-9F35ABE71801}" type="parTrans" cxnId="{50C0FD10-605C-4EFE-BF4E-44DFB414CCF6}">
      <dgm:prSet/>
      <dgm:spPr/>
      <dgm:t>
        <a:bodyPr/>
        <a:lstStyle/>
        <a:p>
          <a:endParaRPr lang="en-US"/>
        </a:p>
      </dgm:t>
    </dgm:pt>
    <dgm:pt modelId="{72AAED79-CAD8-45B0-AC0E-EDA84DE11124}" type="sibTrans" cxnId="{50C0FD10-605C-4EFE-BF4E-44DFB414CCF6}">
      <dgm:prSet/>
      <dgm:spPr/>
      <dgm:t>
        <a:bodyPr/>
        <a:lstStyle/>
        <a:p>
          <a:endParaRPr lang="en-US"/>
        </a:p>
      </dgm:t>
    </dgm:pt>
    <dgm:pt modelId="{18AAA763-B925-488A-B412-0DEBCEEEB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Preprocessing: </a:t>
          </a:r>
          <a:r>
            <a:rPr lang="en-US" dirty="0"/>
            <a:t>Clean, normalize, augment (if needed), reorient, reshape, and split data (train/validation/test); one-hot encode labels.</a:t>
          </a:r>
        </a:p>
      </dgm:t>
    </dgm:pt>
    <dgm:pt modelId="{B2B400BD-A8A3-453D-9F28-89BC9C22032B}" type="parTrans" cxnId="{A11F9660-CB64-424D-B103-A51E5DF14A94}">
      <dgm:prSet/>
      <dgm:spPr/>
      <dgm:t>
        <a:bodyPr/>
        <a:lstStyle/>
        <a:p>
          <a:endParaRPr lang="en-US"/>
        </a:p>
      </dgm:t>
    </dgm:pt>
    <dgm:pt modelId="{AC3359AC-CA9A-4483-B8AF-F95EEC5F40AC}" type="sibTrans" cxnId="{A11F9660-CB64-424D-B103-A51E5DF14A94}">
      <dgm:prSet/>
      <dgm:spPr/>
      <dgm:t>
        <a:bodyPr/>
        <a:lstStyle/>
        <a:p>
          <a:endParaRPr lang="en-US"/>
        </a:p>
      </dgm:t>
    </dgm:pt>
    <dgm:pt modelId="{D4CD0F48-7D59-4436-8D7D-68782F4C76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Model Design: </a:t>
          </a:r>
          <a:r>
            <a:rPr lang="en-US" dirty="0"/>
            <a:t>Define the CNN architecture (layers, activation functions).</a:t>
          </a:r>
        </a:p>
      </dgm:t>
    </dgm:pt>
    <dgm:pt modelId="{11FE12CC-EB3D-45E7-A598-7FAE392F3097}" type="parTrans" cxnId="{70C74C66-D4A5-4F34-BBC3-7103C49E43B4}">
      <dgm:prSet/>
      <dgm:spPr/>
      <dgm:t>
        <a:bodyPr/>
        <a:lstStyle/>
        <a:p>
          <a:endParaRPr lang="en-US"/>
        </a:p>
      </dgm:t>
    </dgm:pt>
    <dgm:pt modelId="{31B529D9-6F0D-436F-AF84-6F4B201A6D1B}" type="sibTrans" cxnId="{70C74C66-D4A5-4F34-BBC3-7103C49E43B4}">
      <dgm:prSet/>
      <dgm:spPr/>
      <dgm:t>
        <a:bodyPr/>
        <a:lstStyle/>
        <a:p>
          <a:endParaRPr lang="en-US"/>
        </a:p>
      </dgm:t>
    </dgm:pt>
    <dgm:pt modelId="{67181CCF-9105-4376-B53E-ED80A47932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Model Training: </a:t>
          </a:r>
          <a:r>
            <a:rPr lang="en-US" dirty="0"/>
            <a:t>Feed data to the model, iteratively adjust weights using an optimizer (Adam) and loss function (Categorical Cross-Entropy).</a:t>
          </a:r>
        </a:p>
      </dgm:t>
    </dgm:pt>
    <dgm:pt modelId="{6284AE1B-8307-414C-A6AB-8F25C844AB1C}" type="parTrans" cxnId="{5230069A-90E3-49C0-BF92-6C1AD41697F0}">
      <dgm:prSet/>
      <dgm:spPr/>
      <dgm:t>
        <a:bodyPr/>
        <a:lstStyle/>
        <a:p>
          <a:endParaRPr lang="en-US"/>
        </a:p>
      </dgm:t>
    </dgm:pt>
    <dgm:pt modelId="{B59B0190-3C22-4B8A-86F1-51FAE078EDFE}" type="sibTrans" cxnId="{5230069A-90E3-49C0-BF92-6C1AD41697F0}">
      <dgm:prSet/>
      <dgm:spPr/>
      <dgm:t>
        <a:bodyPr/>
        <a:lstStyle/>
        <a:p>
          <a:endParaRPr lang="en-US"/>
        </a:p>
      </dgm:t>
    </dgm:pt>
    <dgm:pt modelId="{287A0AD8-7CC1-4055-A5D3-8ED720E20C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Model Evaluation: </a:t>
          </a:r>
          <a:r>
            <a:rPr lang="en-US" dirty="0"/>
            <a:t>Assess performance on unseen test data using metrics (accuracy, per-class analysis).</a:t>
          </a:r>
        </a:p>
      </dgm:t>
    </dgm:pt>
    <dgm:pt modelId="{A02AF0A4-F8DB-4611-87F3-74A504B723E2}" type="parTrans" cxnId="{C84EF131-FB06-4048-B14B-7066B6CC1E34}">
      <dgm:prSet/>
      <dgm:spPr/>
      <dgm:t>
        <a:bodyPr/>
        <a:lstStyle/>
        <a:p>
          <a:endParaRPr lang="en-US"/>
        </a:p>
      </dgm:t>
    </dgm:pt>
    <dgm:pt modelId="{A4B2BACE-BE9F-401C-B7A9-D31BD651EEC1}" type="sibTrans" cxnId="{C84EF131-FB06-4048-B14B-7066B6CC1E34}">
      <dgm:prSet/>
      <dgm:spPr/>
      <dgm:t>
        <a:bodyPr/>
        <a:lstStyle/>
        <a:p>
          <a:endParaRPr lang="en-US"/>
        </a:p>
      </dgm:t>
    </dgm:pt>
    <dgm:pt modelId="{364B4660-4384-48A3-B13A-29E09E0090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Tuning &amp; Deployment:</a:t>
          </a:r>
          <a:r>
            <a:rPr lang="en-US" dirty="0"/>
            <a:t> Refine model based on evaluation (e.g., address class imbalance), save for future use (e.g., web application).</a:t>
          </a:r>
        </a:p>
      </dgm:t>
    </dgm:pt>
    <dgm:pt modelId="{80B1E1B2-7588-4CBC-A22D-F36E630055EE}" type="parTrans" cxnId="{31B010C5-115A-4968-A5BE-B184F0B2BAD4}">
      <dgm:prSet/>
      <dgm:spPr/>
      <dgm:t>
        <a:bodyPr/>
        <a:lstStyle/>
        <a:p>
          <a:endParaRPr lang="en-US"/>
        </a:p>
      </dgm:t>
    </dgm:pt>
    <dgm:pt modelId="{281135C2-BEDC-4781-9DF6-AB2E1B1A7D01}" type="sibTrans" cxnId="{31B010C5-115A-4968-A5BE-B184F0B2BAD4}">
      <dgm:prSet/>
      <dgm:spPr/>
      <dgm:t>
        <a:bodyPr/>
        <a:lstStyle/>
        <a:p>
          <a:endParaRPr lang="en-US"/>
        </a:p>
      </dgm:t>
    </dgm:pt>
    <dgm:pt modelId="{D8BE2D96-BE7B-4C02-9C48-FCC30F8F0775}" type="pres">
      <dgm:prSet presAssocID="{D6E93240-76AF-4534-BA0E-991446089DF8}" presName="root" presStyleCnt="0">
        <dgm:presLayoutVars>
          <dgm:dir/>
          <dgm:resizeHandles val="exact"/>
        </dgm:presLayoutVars>
      </dgm:prSet>
      <dgm:spPr/>
    </dgm:pt>
    <dgm:pt modelId="{F5E433C9-0744-41F0-93C5-159BAF144422}" type="pres">
      <dgm:prSet presAssocID="{2A683552-1AF8-443F-A59C-1F58D24879AA}" presName="compNode" presStyleCnt="0"/>
      <dgm:spPr/>
    </dgm:pt>
    <dgm:pt modelId="{0BBE0F18-9C09-4BFC-9DEA-8B90E656F515}" type="pres">
      <dgm:prSet presAssocID="{2A683552-1AF8-443F-A59C-1F58D24879AA}" presName="bgRect" presStyleLbl="bgShp" presStyleIdx="0" presStyleCnt="6"/>
      <dgm:spPr/>
    </dgm:pt>
    <dgm:pt modelId="{6833222F-2B38-4768-891E-273769F1EC33}" type="pres">
      <dgm:prSet presAssocID="{2A683552-1AF8-443F-A59C-1F58D24879A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088D4B5-001F-4498-A275-EEAE9075AD59}" type="pres">
      <dgm:prSet presAssocID="{2A683552-1AF8-443F-A59C-1F58D24879AA}" presName="spaceRect" presStyleCnt="0"/>
      <dgm:spPr/>
    </dgm:pt>
    <dgm:pt modelId="{B026270C-579F-4F3F-9B7A-DCFD6F9244F5}" type="pres">
      <dgm:prSet presAssocID="{2A683552-1AF8-443F-A59C-1F58D24879AA}" presName="parTx" presStyleLbl="revTx" presStyleIdx="0" presStyleCnt="6">
        <dgm:presLayoutVars>
          <dgm:chMax val="0"/>
          <dgm:chPref val="0"/>
        </dgm:presLayoutVars>
      </dgm:prSet>
      <dgm:spPr/>
    </dgm:pt>
    <dgm:pt modelId="{E4127F60-B9A9-4CA3-983A-2CC7F873F4A4}" type="pres">
      <dgm:prSet presAssocID="{72AAED79-CAD8-45B0-AC0E-EDA84DE11124}" presName="sibTrans" presStyleCnt="0"/>
      <dgm:spPr/>
    </dgm:pt>
    <dgm:pt modelId="{8E30F7D7-068E-46AB-913B-AA7475E1FAF6}" type="pres">
      <dgm:prSet presAssocID="{18AAA763-B925-488A-B412-0DEBCEEEBADF}" presName="compNode" presStyleCnt="0"/>
      <dgm:spPr/>
    </dgm:pt>
    <dgm:pt modelId="{4098A887-411C-4CD5-8699-73A7C9A920D3}" type="pres">
      <dgm:prSet presAssocID="{18AAA763-B925-488A-B412-0DEBCEEEBADF}" presName="bgRect" presStyleLbl="bgShp" presStyleIdx="1" presStyleCnt="6"/>
      <dgm:spPr/>
    </dgm:pt>
    <dgm:pt modelId="{57833B7E-C88A-454E-BD15-64195B66F941}" type="pres">
      <dgm:prSet presAssocID="{18AAA763-B925-488A-B412-0DEBCEEEBAD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thpaste"/>
        </a:ext>
      </dgm:extLst>
    </dgm:pt>
    <dgm:pt modelId="{41D0D9A6-EA41-43C4-92BA-119A00B6BC3E}" type="pres">
      <dgm:prSet presAssocID="{18AAA763-B925-488A-B412-0DEBCEEEBADF}" presName="spaceRect" presStyleCnt="0"/>
      <dgm:spPr/>
    </dgm:pt>
    <dgm:pt modelId="{7F52D486-2453-45F5-B226-B1C46A66A1D9}" type="pres">
      <dgm:prSet presAssocID="{18AAA763-B925-488A-B412-0DEBCEEEBADF}" presName="parTx" presStyleLbl="revTx" presStyleIdx="1" presStyleCnt="6">
        <dgm:presLayoutVars>
          <dgm:chMax val="0"/>
          <dgm:chPref val="0"/>
        </dgm:presLayoutVars>
      </dgm:prSet>
      <dgm:spPr/>
    </dgm:pt>
    <dgm:pt modelId="{405D584A-4FDB-4023-923B-009813FD35ED}" type="pres">
      <dgm:prSet presAssocID="{AC3359AC-CA9A-4483-B8AF-F95EEC5F40AC}" presName="sibTrans" presStyleCnt="0"/>
      <dgm:spPr/>
    </dgm:pt>
    <dgm:pt modelId="{49B9FF7F-3E15-4A11-978D-8827A90E5730}" type="pres">
      <dgm:prSet presAssocID="{D4CD0F48-7D59-4436-8D7D-68782F4C7623}" presName="compNode" presStyleCnt="0"/>
      <dgm:spPr/>
    </dgm:pt>
    <dgm:pt modelId="{31A4B82B-CEE4-4B42-B3E2-A93458C08665}" type="pres">
      <dgm:prSet presAssocID="{D4CD0F48-7D59-4436-8D7D-68782F4C7623}" presName="bgRect" presStyleLbl="bgShp" presStyleIdx="2" presStyleCnt="6"/>
      <dgm:spPr/>
    </dgm:pt>
    <dgm:pt modelId="{F2B67D5C-28F3-4691-88BA-2D604CFC6D13}" type="pres">
      <dgm:prSet presAssocID="{D4CD0F48-7D59-4436-8D7D-68782F4C762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A5693625-9EC0-4741-AA07-4180E0F6A0B1}" type="pres">
      <dgm:prSet presAssocID="{D4CD0F48-7D59-4436-8D7D-68782F4C7623}" presName="spaceRect" presStyleCnt="0"/>
      <dgm:spPr/>
    </dgm:pt>
    <dgm:pt modelId="{58D56694-856C-4102-8D13-C9AADD978D69}" type="pres">
      <dgm:prSet presAssocID="{D4CD0F48-7D59-4436-8D7D-68782F4C7623}" presName="parTx" presStyleLbl="revTx" presStyleIdx="2" presStyleCnt="6">
        <dgm:presLayoutVars>
          <dgm:chMax val="0"/>
          <dgm:chPref val="0"/>
        </dgm:presLayoutVars>
      </dgm:prSet>
      <dgm:spPr/>
    </dgm:pt>
    <dgm:pt modelId="{F7F48A6A-A02E-44A7-A807-208D45651485}" type="pres">
      <dgm:prSet presAssocID="{31B529D9-6F0D-436F-AF84-6F4B201A6D1B}" presName="sibTrans" presStyleCnt="0"/>
      <dgm:spPr/>
    </dgm:pt>
    <dgm:pt modelId="{96C2F129-5801-480C-8F04-FC33A8D90F7E}" type="pres">
      <dgm:prSet presAssocID="{67181CCF-9105-4376-B53E-ED80A4793206}" presName="compNode" presStyleCnt="0"/>
      <dgm:spPr/>
    </dgm:pt>
    <dgm:pt modelId="{D088AAC0-3C5B-4DFE-AEEA-DA43C1588124}" type="pres">
      <dgm:prSet presAssocID="{67181CCF-9105-4376-B53E-ED80A4793206}" presName="bgRect" presStyleLbl="bgShp" presStyleIdx="3" presStyleCnt="6"/>
      <dgm:spPr/>
    </dgm:pt>
    <dgm:pt modelId="{5D1AF7FB-70AB-46F2-A188-E451E3C750EF}" type="pres">
      <dgm:prSet presAssocID="{67181CCF-9105-4376-B53E-ED80A479320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7E5F4EF-7274-4D0E-9655-532536767743}" type="pres">
      <dgm:prSet presAssocID="{67181CCF-9105-4376-B53E-ED80A4793206}" presName="spaceRect" presStyleCnt="0"/>
      <dgm:spPr/>
    </dgm:pt>
    <dgm:pt modelId="{59C8DB73-3984-4E9C-A5FD-24DB72EAFA56}" type="pres">
      <dgm:prSet presAssocID="{67181CCF-9105-4376-B53E-ED80A4793206}" presName="parTx" presStyleLbl="revTx" presStyleIdx="3" presStyleCnt="6">
        <dgm:presLayoutVars>
          <dgm:chMax val="0"/>
          <dgm:chPref val="0"/>
        </dgm:presLayoutVars>
      </dgm:prSet>
      <dgm:spPr/>
    </dgm:pt>
    <dgm:pt modelId="{2957FE8D-07D3-492C-860C-99E3ECEABECD}" type="pres">
      <dgm:prSet presAssocID="{B59B0190-3C22-4B8A-86F1-51FAE078EDFE}" presName="sibTrans" presStyleCnt="0"/>
      <dgm:spPr/>
    </dgm:pt>
    <dgm:pt modelId="{664490EA-8E4E-4D14-92D7-672DD87CA511}" type="pres">
      <dgm:prSet presAssocID="{287A0AD8-7CC1-4055-A5D3-8ED720E20CA5}" presName="compNode" presStyleCnt="0"/>
      <dgm:spPr/>
    </dgm:pt>
    <dgm:pt modelId="{0719175F-E5D7-4D74-84B8-1405C7C47570}" type="pres">
      <dgm:prSet presAssocID="{287A0AD8-7CC1-4055-A5D3-8ED720E20CA5}" presName="bgRect" presStyleLbl="bgShp" presStyleIdx="4" presStyleCnt="6"/>
      <dgm:spPr/>
    </dgm:pt>
    <dgm:pt modelId="{DBA72B34-390B-495E-944B-3EB7FC5B1A0E}" type="pres">
      <dgm:prSet presAssocID="{287A0AD8-7CC1-4055-A5D3-8ED720E20CA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A1F606E6-DFDD-4905-958C-334C4A43405F}" type="pres">
      <dgm:prSet presAssocID="{287A0AD8-7CC1-4055-A5D3-8ED720E20CA5}" presName="spaceRect" presStyleCnt="0"/>
      <dgm:spPr/>
    </dgm:pt>
    <dgm:pt modelId="{A9ADD94A-8C52-4E61-93CE-A9F0F8EC8EEB}" type="pres">
      <dgm:prSet presAssocID="{287A0AD8-7CC1-4055-A5D3-8ED720E20CA5}" presName="parTx" presStyleLbl="revTx" presStyleIdx="4" presStyleCnt="6">
        <dgm:presLayoutVars>
          <dgm:chMax val="0"/>
          <dgm:chPref val="0"/>
        </dgm:presLayoutVars>
      </dgm:prSet>
      <dgm:spPr/>
    </dgm:pt>
    <dgm:pt modelId="{20BE1045-0A82-4498-B7FF-3AB0C7D07039}" type="pres">
      <dgm:prSet presAssocID="{A4B2BACE-BE9F-401C-B7A9-D31BD651EEC1}" presName="sibTrans" presStyleCnt="0"/>
      <dgm:spPr/>
    </dgm:pt>
    <dgm:pt modelId="{8A54D851-BA54-4753-91C5-4540AD2F71D3}" type="pres">
      <dgm:prSet presAssocID="{364B4660-4384-48A3-B13A-29E09E009066}" presName="compNode" presStyleCnt="0"/>
      <dgm:spPr/>
    </dgm:pt>
    <dgm:pt modelId="{27D389E8-1E54-4554-9F23-71FB8C87B694}" type="pres">
      <dgm:prSet presAssocID="{364B4660-4384-48A3-B13A-29E09E009066}" presName="bgRect" presStyleLbl="bgShp" presStyleIdx="5" presStyleCnt="6"/>
      <dgm:spPr/>
    </dgm:pt>
    <dgm:pt modelId="{22D91A48-0741-4955-8436-CD5AE9D6A62D}" type="pres">
      <dgm:prSet presAssocID="{364B4660-4384-48A3-B13A-29E09E00906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F458729-5EB5-4228-9D52-AB996E3786EE}" type="pres">
      <dgm:prSet presAssocID="{364B4660-4384-48A3-B13A-29E09E009066}" presName="spaceRect" presStyleCnt="0"/>
      <dgm:spPr/>
    </dgm:pt>
    <dgm:pt modelId="{27033B5F-FB07-4B70-8638-9E22376BBF99}" type="pres">
      <dgm:prSet presAssocID="{364B4660-4384-48A3-B13A-29E09E00906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0C0FD10-605C-4EFE-BF4E-44DFB414CCF6}" srcId="{D6E93240-76AF-4534-BA0E-991446089DF8}" destId="{2A683552-1AF8-443F-A59C-1F58D24879AA}" srcOrd="0" destOrd="0" parTransId="{A758567A-77D3-4EA7-AF28-9F35ABE71801}" sibTransId="{72AAED79-CAD8-45B0-AC0E-EDA84DE11124}"/>
    <dgm:cxn modelId="{18486B12-FA47-4FF8-B38C-DD09A7266E58}" type="presOf" srcId="{18AAA763-B925-488A-B412-0DEBCEEEBADF}" destId="{7F52D486-2453-45F5-B226-B1C46A66A1D9}" srcOrd="0" destOrd="0" presId="urn:microsoft.com/office/officeart/2018/2/layout/IconVerticalSolidList"/>
    <dgm:cxn modelId="{0E34EC22-E121-47EC-81D7-2AEFA9F235B6}" type="presOf" srcId="{2A683552-1AF8-443F-A59C-1F58D24879AA}" destId="{B026270C-579F-4F3F-9B7A-DCFD6F9244F5}" srcOrd="0" destOrd="0" presId="urn:microsoft.com/office/officeart/2018/2/layout/IconVerticalSolidList"/>
    <dgm:cxn modelId="{C84EF131-FB06-4048-B14B-7066B6CC1E34}" srcId="{D6E93240-76AF-4534-BA0E-991446089DF8}" destId="{287A0AD8-7CC1-4055-A5D3-8ED720E20CA5}" srcOrd="4" destOrd="0" parTransId="{A02AF0A4-F8DB-4611-87F3-74A504B723E2}" sibTransId="{A4B2BACE-BE9F-401C-B7A9-D31BD651EEC1}"/>
    <dgm:cxn modelId="{A11F9660-CB64-424D-B103-A51E5DF14A94}" srcId="{D6E93240-76AF-4534-BA0E-991446089DF8}" destId="{18AAA763-B925-488A-B412-0DEBCEEEBADF}" srcOrd="1" destOrd="0" parTransId="{B2B400BD-A8A3-453D-9F28-89BC9C22032B}" sibTransId="{AC3359AC-CA9A-4483-B8AF-F95EEC5F40AC}"/>
    <dgm:cxn modelId="{5C021A64-C17C-46A9-8C20-672C633B909E}" type="presOf" srcId="{D4CD0F48-7D59-4436-8D7D-68782F4C7623}" destId="{58D56694-856C-4102-8D13-C9AADD978D69}" srcOrd="0" destOrd="0" presId="urn:microsoft.com/office/officeart/2018/2/layout/IconVerticalSolidList"/>
    <dgm:cxn modelId="{70C74C66-D4A5-4F34-BBC3-7103C49E43B4}" srcId="{D6E93240-76AF-4534-BA0E-991446089DF8}" destId="{D4CD0F48-7D59-4436-8D7D-68782F4C7623}" srcOrd="2" destOrd="0" parTransId="{11FE12CC-EB3D-45E7-A598-7FAE392F3097}" sibTransId="{31B529D9-6F0D-436F-AF84-6F4B201A6D1B}"/>
    <dgm:cxn modelId="{85A2C969-1176-4E23-9BC9-7A02AC89E3FE}" type="presOf" srcId="{67181CCF-9105-4376-B53E-ED80A4793206}" destId="{59C8DB73-3984-4E9C-A5FD-24DB72EAFA56}" srcOrd="0" destOrd="0" presId="urn:microsoft.com/office/officeart/2018/2/layout/IconVerticalSolidList"/>
    <dgm:cxn modelId="{5230069A-90E3-49C0-BF92-6C1AD41697F0}" srcId="{D6E93240-76AF-4534-BA0E-991446089DF8}" destId="{67181CCF-9105-4376-B53E-ED80A4793206}" srcOrd="3" destOrd="0" parTransId="{6284AE1B-8307-414C-A6AB-8F25C844AB1C}" sibTransId="{B59B0190-3C22-4B8A-86F1-51FAE078EDFE}"/>
    <dgm:cxn modelId="{D06D51BC-9D74-4A57-983C-381E1F7BFD54}" type="presOf" srcId="{364B4660-4384-48A3-B13A-29E09E009066}" destId="{27033B5F-FB07-4B70-8638-9E22376BBF99}" srcOrd="0" destOrd="0" presId="urn:microsoft.com/office/officeart/2018/2/layout/IconVerticalSolidList"/>
    <dgm:cxn modelId="{8B594EBF-45E3-4B4A-BECF-0FBDEBD25586}" type="presOf" srcId="{D6E93240-76AF-4534-BA0E-991446089DF8}" destId="{D8BE2D96-BE7B-4C02-9C48-FCC30F8F0775}" srcOrd="0" destOrd="0" presId="urn:microsoft.com/office/officeart/2018/2/layout/IconVerticalSolidList"/>
    <dgm:cxn modelId="{31B010C5-115A-4968-A5BE-B184F0B2BAD4}" srcId="{D6E93240-76AF-4534-BA0E-991446089DF8}" destId="{364B4660-4384-48A3-B13A-29E09E009066}" srcOrd="5" destOrd="0" parTransId="{80B1E1B2-7588-4CBC-A22D-F36E630055EE}" sibTransId="{281135C2-BEDC-4781-9DF6-AB2E1B1A7D01}"/>
    <dgm:cxn modelId="{72FABFFD-808D-45CC-9CB7-57D41531B64B}" type="presOf" srcId="{287A0AD8-7CC1-4055-A5D3-8ED720E20CA5}" destId="{A9ADD94A-8C52-4E61-93CE-A9F0F8EC8EEB}" srcOrd="0" destOrd="0" presId="urn:microsoft.com/office/officeart/2018/2/layout/IconVerticalSolidList"/>
    <dgm:cxn modelId="{D178A836-4697-4E31-8DE6-5CD9D7E5C68B}" type="presParOf" srcId="{D8BE2D96-BE7B-4C02-9C48-FCC30F8F0775}" destId="{F5E433C9-0744-41F0-93C5-159BAF144422}" srcOrd="0" destOrd="0" presId="urn:microsoft.com/office/officeart/2018/2/layout/IconVerticalSolidList"/>
    <dgm:cxn modelId="{9E27CF44-7937-48EE-9946-A7DF6EA099B6}" type="presParOf" srcId="{F5E433C9-0744-41F0-93C5-159BAF144422}" destId="{0BBE0F18-9C09-4BFC-9DEA-8B90E656F515}" srcOrd="0" destOrd="0" presId="urn:microsoft.com/office/officeart/2018/2/layout/IconVerticalSolidList"/>
    <dgm:cxn modelId="{0ED3B2BE-5FB9-4973-A12E-A627D93D2F2B}" type="presParOf" srcId="{F5E433C9-0744-41F0-93C5-159BAF144422}" destId="{6833222F-2B38-4768-891E-273769F1EC33}" srcOrd="1" destOrd="0" presId="urn:microsoft.com/office/officeart/2018/2/layout/IconVerticalSolidList"/>
    <dgm:cxn modelId="{39C8672A-3280-4764-AFED-F8BAEFD68481}" type="presParOf" srcId="{F5E433C9-0744-41F0-93C5-159BAF144422}" destId="{3088D4B5-001F-4498-A275-EEAE9075AD59}" srcOrd="2" destOrd="0" presId="urn:microsoft.com/office/officeart/2018/2/layout/IconVerticalSolidList"/>
    <dgm:cxn modelId="{E43DEA36-6A80-4ADA-8FF5-5742D3C026EF}" type="presParOf" srcId="{F5E433C9-0744-41F0-93C5-159BAF144422}" destId="{B026270C-579F-4F3F-9B7A-DCFD6F9244F5}" srcOrd="3" destOrd="0" presId="urn:microsoft.com/office/officeart/2018/2/layout/IconVerticalSolidList"/>
    <dgm:cxn modelId="{07EB30DD-1417-43A9-ACCF-9D6766B38E09}" type="presParOf" srcId="{D8BE2D96-BE7B-4C02-9C48-FCC30F8F0775}" destId="{E4127F60-B9A9-4CA3-983A-2CC7F873F4A4}" srcOrd="1" destOrd="0" presId="urn:microsoft.com/office/officeart/2018/2/layout/IconVerticalSolidList"/>
    <dgm:cxn modelId="{A666FCE3-5353-40F8-A688-D1028DAB59DB}" type="presParOf" srcId="{D8BE2D96-BE7B-4C02-9C48-FCC30F8F0775}" destId="{8E30F7D7-068E-46AB-913B-AA7475E1FAF6}" srcOrd="2" destOrd="0" presId="urn:microsoft.com/office/officeart/2018/2/layout/IconVerticalSolidList"/>
    <dgm:cxn modelId="{5ECB270B-7C38-49B1-BAC7-4BEACF7C82E9}" type="presParOf" srcId="{8E30F7D7-068E-46AB-913B-AA7475E1FAF6}" destId="{4098A887-411C-4CD5-8699-73A7C9A920D3}" srcOrd="0" destOrd="0" presId="urn:microsoft.com/office/officeart/2018/2/layout/IconVerticalSolidList"/>
    <dgm:cxn modelId="{BAB751EA-4BE0-404F-AF4B-6DCB76CB27FB}" type="presParOf" srcId="{8E30F7D7-068E-46AB-913B-AA7475E1FAF6}" destId="{57833B7E-C88A-454E-BD15-64195B66F941}" srcOrd="1" destOrd="0" presId="urn:microsoft.com/office/officeart/2018/2/layout/IconVerticalSolidList"/>
    <dgm:cxn modelId="{9640A048-CAC5-4A79-AE78-9F06967AC1B9}" type="presParOf" srcId="{8E30F7D7-068E-46AB-913B-AA7475E1FAF6}" destId="{41D0D9A6-EA41-43C4-92BA-119A00B6BC3E}" srcOrd="2" destOrd="0" presId="urn:microsoft.com/office/officeart/2018/2/layout/IconVerticalSolidList"/>
    <dgm:cxn modelId="{DED3EAF1-AB2E-4129-8086-66061A8AAD90}" type="presParOf" srcId="{8E30F7D7-068E-46AB-913B-AA7475E1FAF6}" destId="{7F52D486-2453-45F5-B226-B1C46A66A1D9}" srcOrd="3" destOrd="0" presId="urn:microsoft.com/office/officeart/2018/2/layout/IconVerticalSolidList"/>
    <dgm:cxn modelId="{381D11D9-18F7-4899-98FB-1E8020918D70}" type="presParOf" srcId="{D8BE2D96-BE7B-4C02-9C48-FCC30F8F0775}" destId="{405D584A-4FDB-4023-923B-009813FD35ED}" srcOrd="3" destOrd="0" presId="urn:microsoft.com/office/officeart/2018/2/layout/IconVerticalSolidList"/>
    <dgm:cxn modelId="{904573CD-BC8B-46F4-AF72-E43A3E0E8AE0}" type="presParOf" srcId="{D8BE2D96-BE7B-4C02-9C48-FCC30F8F0775}" destId="{49B9FF7F-3E15-4A11-978D-8827A90E5730}" srcOrd="4" destOrd="0" presId="urn:microsoft.com/office/officeart/2018/2/layout/IconVerticalSolidList"/>
    <dgm:cxn modelId="{4B917EFA-3DF3-423A-88C5-66D26417B22C}" type="presParOf" srcId="{49B9FF7F-3E15-4A11-978D-8827A90E5730}" destId="{31A4B82B-CEE4-4B42-B3E2-A93458C08665}" srcOrd="0" destOrd="0" presId="urn:microsoft.com/office/officeart/2018/2/layout/IconVerticalSolidList"/>
    <dgm:cxn modelId="{F2414BB6-66EF-4B32-96FC-1472354901AD}" type="presParOf" srcId="{49B9FF7F-3E15-4A11-978D-8827A90E5730}" destId="{F2B67D5C-28F3-4691-88BA-2D604CFC6D13}" srcOrd="1" destOrd="0" presId="urn:microsoft.com/office/officeart/2018/2/layout/IconVerticalSolidList"/>
    <dgm:cxn modelId="{780ABF3E-3B70-4C55-9E03-B15F0DD31F37}" type="presParOf" srcId="{49B9FF7F-3E15-4A11-978D-8827A90E5730}" destId="{A5693625-9EC0-4741-AA07-4180E0F6A0B1}" srcOrd="2" destOrd="0" presId="urn:microsoft.com/office/officeart/2018/2/layout/IconVerticalSolidList"/>
    <dgm:cxn modelId="{1A8CBA95-3712-43DE-81A7-0DB3DB577304}" type="presParOf" srcId="{49B9FF7F-3E15-4A11-978D-8827A90E5730}" destId="{58D56694-856C-4102-8D13-C9AADD978D69}" srcOrd="3" destOrd="0" presId="urn:microsoft.com/office/officeart/2018/2/layout/IconVerticalSolidList"/>
    <dgm:cxn modelId="{AC8560BE-3AD7-4FC6-8FE2-66612915F5A6}" type="presParOf" srcId="{D8BE2D96-BE7B-4C02-9C48-FCC30F8F0775}" destId="{F7F48A6A-A02E-44A7-A807-208D45651485}" srcOrd="5" destOrd="0" presId="urn:microsoft.com/office/officeart/2018/2/layout/IconVerticalSolidList"/>
    <dgm:cxn modelId="{E3571C8B-16D8-4D33-9E07-30BCF1B4BA2E}" type="presParOf" srcId="{D8BE2D96-BE7B-4C02-9C48-FCC30F8F0775}" destId="{96C2F129-5801-480C-8F04-FC33A8D90F7E}" srcOrd="6" destOrd="0" presId="urn:microsoft.com/office/officeart/2018/2/layout/IconVerticalSolidList"/>
    <dgm:cxn modelId="{CCB1C135-E010-4733-8B16-A51A6EDB0D3F}" type="presParOf" srcId="{96C2F129-5801-480C-8F04-FC33A8D90F7E}" destId="{D088AAC0-3C5B-4DFE-AEEA-DA43C1588124}" srcOrd="0" destOrd="0" presId="urn:microsoft.com/office/officeart/2018/2/layout/IconVerticalSolidList"/>
    <dgm:cxn modelId="{B0951985-941C-48AE-989B-1F47A9DB4660}" type="presParOf" srcId="{96C2F129-5801-480C-8F04-FC33A8D90F7E}" destId="{5D1AF7FB-70AB-46F2-A188-E451E3C750EF}" srcOrd="1" destOrd="0" presId="urn:microsoft.com/office/officeart/2018/2/layout/IconVerticalSolidList"/>
    <dgm:cxn modelId="{6BFE3BFE-9B55-41F1-9EA5-DED53BE5543C}" type="presParOf" srcId="{96C2F129-5801-480C-8F04-FC33A8D90F7E}" destId="{87E5F4EF-7274-4D0E-9655-532536767743}" srcOrd="2" destOrd="0" presId="urn:microsoft.com/office/officeart/2018/2/layout/IconVerticalSolidList"/>
    <dgm:cxn modelId="{3AD172BF-4325-4531-A3BA-F426A9C69C0B}" type="presParOf" srcId="{96C2F129-5801-480C-8F04-FC33A8D90F7E}" destId="{59C8DB73-3984-4E9C-A5FD-24DB72EAFA56}" srcOrd="3" destOrd="0" presId="urn:microsoft.com/office/officeart/2018/2/layout/IconVerticalSolidList"/>
    <dgm:cxn modelId="{0C31FA9D-B6F1-4246-B4BA-C6C6FC2EECA0}" type="presParOf" srcId="{D8BE2D96-BE7B-4C02-9C48-FCC30F8F0775}" destId="{2957FE8D-07D3-492C-860C-99E3ECEABECD}" srcOrd="7" destOrd="0" presId="urn:microsoft.com/office/officeart/2018/2/layout/IconVerticalSolidList"/>
    <dgm:cxn modelId="{CF38F12E-0761-465B-A6A7-1A505C4A5C2D}" type="presParOf" srcId="{D8BE2D96-BE7B-4C02-9C48-FCC30F8F0775}" destId="{664490EA-8E4E-4D14-92D7-672DD87CA511}" srcOrd="8" destOrd="0" presId="urn:microsoft.com/office/officeart/2018/2/layout/IconVerticalSolidList"/>
    <dgm:cxn modelId="{8BD6C9C4-1188-41F4-A4BD-18FE583C2907}" type="presParOf" srcId="{664490EA-8E4E-4D14-92D7-672DD87CA511}" destId="{0719175F-E5D7-4D74-84B8-1405C7C47570}" srcOrd="0" destOrd="0" presId="urn:microsoft.com/office/officeart/2018/2/layout/IconVerticalSolidList"/>
    <dgm:cxn modelId="{72DF153C-E1EE-4931-8FDD-4D601E47DC71}" type="presParOf" srcId="{664490EA-8E4E-4D14-92D7-672DD87CA511}" destId="{DBA72B34-390B-495E-944B-3EB7FC5B1A0E}" srcOrd="1" destOrd="0" presId="urn:microsoft.com/office/officeart/2018/2/layout/IconVerticalSolidList"/>
    <dgm:cxn modelId="{4F30384D-E016-41F0-9E5F-F05051DF37E8}" type="presParOf" srcId="{664490EA-8E4E-4D14-92D7-672DD87CA511}" destId="{A1F606E6-DFDD-4905-958C-334C4A43405F}" srcOrd="2" destOrd="0" presId="urn:microsoft.com/office/officeart/2018/2/layout/IconVerticalSolidList"/>
    <dgm:cxn modelId="{DF59C0EE-C1B0-4021-8259-ABC200BCC1DA}" type="presParOf" srcId="{664490EA-8E4E-4D14-92D7-672DD87CA511}" destId="{A9ADD94A-8C52-4E61-93CE-A9F0F8EC8EEB}" srcOrd="3" destOrd="0" presId="urn:microsoft.com/office/officeart/2018/2/layout/IconVerticalSolidList"/>
    <dgm:cxn modelId="{BAD32702-1334-447E-B82B-8055C356A89F}" type="presParOf" srcId="{D8BE2D96-BE7B-4C02-9C48-FCC30F8F0775}" destId="{20BE1045-0A82-4498-B7FF-3AB0C7D07039}" srcOrd="9" destOrd="0" presId="urn:microsoft.com/office/officeart/2018/2/layout/IconVerticalSolidList"/>
    <dgm:cxn modelId="{F1753256-800A-493C-8254-7B2B25BF55B6}" type="presParOf" srcId="{D8BE2D96-BE7B-4C02-9C48-FCC30F8F0775}" destId="{8A54D851-BA54-4753-91C5-4540AD2F71D3}" srcOrd="10" destOrd="0" presId="urn:microsoft.com/office/officeart/2018/2/layout/IconVerticalSolidList"/>
    <dgm:cxn modelId="{258EA8FA-02CB-4BD1-95EA-D801F49F091E}" type="presParOf" srcId="{8A54D851-BA54-4753-91C5-4540AD2F71D3}" destId="{27D389E8-1E54-4554-9F23-71FB8C87B694}" srcOrd="0" destOrd="0" presId="urn:microsoft.com/office/officeart/2018/2/layout/IconVerticalSolidList"/>
    <dgm:cxn modelId="{077EEE6D-AADE-41D5-825B-E5E82376FEEB}" type="presParOf" srcId="{8A54D851-BA54-4753-91C5-4540AD2F71D3}" destId="{22D91A48-0741-4955-8436-CD5AE9D6A62D}" srcOrd="1" destOrd="0" presId="urn:microsoft.com/office/officeart/2018/2/layout/IconVerticalSolidList"/>
    <dgm:cxn modelId="{5717DEBC-1008-4CDE-AFA8-39E8A257F4B6}" type="presParOf" srcId="{8A54D851-BA54-4753-91C5-4540AD2F71D3}" destId="{2F458729-5EB5-4228-9D52-AB996E3786EE}" srcOrd="2" destOrd="0" presId="urn:microsoft.com/office/officeart/2018/2/layout/IconVerticalSolidList"/>
    <dgm:cxn modelId="{312C187F-792B-4CB0-99BB-472CACBB725A}" type="presParOf" srcId="{8A54D851-BA54-4753-91C5-4540AD2F71D3}" destId="{27033B5F-FB07-4B70-8638-9E22376BBF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F34181-B176-4261-99E2-3B8725F2D6F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983857-03CB-4A0F-A9E1-FAD7B99B8DFA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b="1"/>
            <a:t>Grayscale:</a:t>
          </a:r>
          <a:r>
            <a:rPr lang="en-US"/>
            <a:t> EMNIST images are inherently grayscale.</a:t>
          </a:r>
        </a:p>
      </dgm:t>
    </dgm:pt>
    <dgm:pt modelId="{258E6BC0-F4EB-43A4-BA98-0D3BCA33E5AC}" type="parTrans" cxnId="{305A8330-C0EF-4A35-8D7C-DFF46592E8CD}">
      <dgm:prSet/>
      <dgm:spPr/>
      <dgm:t>
        <a:bodyPr/>
        <a:lstStyle/>
        <a:p>
          <a:endParaRPr lang="en-US"/>
        </a:p>
      </dgm:t>
    </dgm:pt>
    <dgm:pt modelId="{9421C815-DDC8-45B4-8047-469B26395FFE}" type="sibTrans" cxnId="{305A8330-C0EF-4A35-8D7C-DFF46592E8CD}">
      <dgm:prSet/>
      <dgm:spPr/>
      <dgm:t>
        <a:bodyPr/>
        <a:lstStyle/>
        <a:p>
          <a:endParaRPr lang="en-US"/>
        </a:p>
      </dgm:t>
    </dgm:pt>
    <dgm:pt modelId="{5E8AC720-819E-4EB6-8FA7-F6BF7DF2E24A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b="1" dirty="0"/>
            <a:t>Normalization: </a:t>
          </a:r>
          <a:r>
            <a:rPr lang="en-US" dirty="0"/>
            <a:t>Pixel intensity values scaled from 0-255 to the [0, 1] range.</a:t>
          </a:r>
        </a:p>
      </dgm:t>
    </dgm:pt>
    <dgm:pt modelId="{4B9D55DF-5A74-407E-9269-62BED681C2C8}" type="parTrans" cxnId="{9EA87573-5F30-4A5D-B9CB-91AE61DF39BC}">
      <dgm:prSet/>
      <dgm:spPr/>
      <dgm:t>
        <a:bodyPr/>
        <a:lstStyle/>
        <a:p>
          <a:endParaRPr lang="en-US"/>
        </a:p>
      </dgm:t>
    </dgm:pt>
    <dgm:pt modelId="{D1A69B93-76B5-4EBB-87AD-184AB4FA3950}" type="sibTrans" cxnId="{9EA87573-5F30-4A5D-B9CB-91AE61DF39BC}">
      <dgm:prSet/>
      <dgm:spPr/>
      <dgm:t>
        <a:bodyPr/>
        <a:lstStyle/>
        <a:p>
          <a:endParaRPr lang="en-US"/>
        </a:p>
      </dgm:t>
    </dgm:pt>
    <dgm:pt modelId="{5AD0D10D-70BD-4018-AE16-C251D5C9D99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b="1" dirty="0"/>
            <a:t>Reshaping:</a:t>
          </a:r>
          <a:r>
            <a:rPr lang="en-US" dirty="0"/>
            <a:t> Images reshaped to (28*28*1) vector to include a channel dimension for CNN input.</a:t>
          </a:r>
        </a:p>
      </dgm:t>
    </dgm:pt>
    <dgm:pt modelId="{0F513F20-2126-4A44-8EB7-D56DB90D312B}" type="parTrans" cxnId="{19BB6E42-26CB-49B5-9C0D-550998D7B086}">
      <dgm:prSet/>
      <dgm:spPr/>
      <dgm:t>
        <a:bodyPr/>
        <a:lstStyle/>
        <a:p>
          <a:endParaRPr lang="en-US"/>
        </a:p>
      </dgm:t>
    </dgm:pt>
    <dgm:pt modelId="{71ADEFA8-1831-446E-A119-D316731B97E5}" type="sibTrans" cxnId="{19BB6E42-26CB-49B5-9C0D-550998D7B086}">
      <dgm:prSet/>
      <dgm:spPr/>
      <dgm:t>
        <a:bodyPr/>
        <a:lstStyle/>
        <a:p>
          <a:endParaRPr lang="en-US"/>
        </a:p>
      </dgm:t>
    </dgm:pt>
    <dgm:pt modelId="{558E216B-4FAA-4738-9A65-0D8E1600C41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b="1" dirty="0"/>
            <a:t>Image Orientation: </a:t>
          </a:r>
          <a:r>
            <a:rPr lang="en-US" dirty="0"/>
            <a:t>Images rotated and flipped to match standard viewing orientation (as EMNIST raw images can be transposed/flipped).</a:t>
          </a:r>
        </a:p>
      </dgm:t>
    </dgm:pt>
    <dgm:pt modelId="{1FE823DC-F5D5-4FA4-B661-80F5A31E3D66}" type="parTrans" cxnId="{B104B39C-6F7E-4A1D-8899-DEF9A52B8777}">
      <dgm:prSet/>
      <dgm:spPr/>
      <dgm:t>
        <a:bodyPr/>
        <a:lstStyle/>
        <a:p>
          <a:endParaRPr lang="en-US"/>
        </a:p>
      </dgm:t>
    </dgm:pt>
    <dgm:pt modelId="{A3C8BA2F-4CD1-4DD3-BDD5-ACB5344C8F33}" type="sibTrans" cxnId="{B104B39C-6F7E-4A1D-8899-DEF9A52B8777}">
      <dgm:prSet/>
      <dgm:spPr/>
      <dgm:t>
        <a:bodyPr/>
        <a:lstStyle/>
        <a:p>
          <a:endParaRPr lang="en-US"/>
        </a:p>
      </dgm:t>
    </dgm:pt>
    <dgm:pt modelId="{EF5FE52A-EED8-4368-A203-3DA0478E0D5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b="1"/>
            <a:t>Label Encoding: </a:t>
          </a:r>
          <a:r>
            <a:rPr lang="en-US"/>
            <a:t>Class labels converted to one-hot encoded vectors (e.g., 'A' (class 10) -&gt; [0,..1,..0] for 36 classes).</a:t>
          </a:r>
        </a:p>
      </dgm:t>
    </dgm:pt>
    <dgm:pt modelId="{82252024-0AB3-4E5D-BAE7-7E21552B71F0}" type="parTrans" cxnId="{9DDB5C77-98B6-4526-BF0A-C8E85E2E07CE}">
      <dgm:prSet/>
      <dgm:spPr/>
      <dgm:t>
        <a:bodyPr/>
        <a:lstStyle/>
        <a:p>
          <a:endParaRPr lang="en-US"/>
        </a:p>
      </dgm:t>
    </dgm:pt>
    <dgm:pt modelId="{FD127E98-9DD0-4D07-B810-2FC6A401662E}" type="sibTrans" cxnId="{9DDB5C77-98B6-4526-BF0A-C8E85E2E07CE}">
      <dgm:prSet/>
      <dgm:spPr/>
      <dgm:t>
        <a:bodyPr/>
        <a:lstStyle/>
        <a:p>
          <a:endParaRPr lang="en-US"/>
        </a:p>
      </dgm:t>
    </dgm:pt>
    <dgm:pt modelId="{6C0EEC6C-9BBB-4F30-9A12-F39E5192E88E}">
      <dgm:prSet/>
      <dgm:spPr/>
    </dgm:pt>
    <dgm:pt modelId="{ACC1901F-D37D-41C1-A290-7D039DB107C8}" type="parTrans" cxnId="{0424FA12-3387-4D7B-BC44-04DD6EBA5406}">
      <dgm:prSet/>
      <dgm:spPr/>
      <dgm:t>
        <a:bodyPr/>
        <a:lstStyle/>
        <a:p>
          <a:endParaRPr lang="en-US"/>
        </a:p>
      </dgm:t>
    </dgm:pt>
    <dgm:pt modelId="{7124088F-C3E9-4B29-8A6B-A6ED737AD215}" type="sibTrans" cxnId="{0424FA12-3387-4D7B-BC44-04DD6EBA5406}">
      <dgm:prSet/>
      <dgm:spPr/>
      <dgm:t>
        <a:bodyPr/>
        <a:lstStyle/>
        <a:p>
          <a:endParaRPr lang="en-US"/>
        </a:p>
      </dgm:t>
    </dgm:pt>
    <dgm:pt modelId="{CE9F5623-D09D-412E-9E3A-FB97712E2C56}" type="pres">
      <dgm:prSet presAssocID="{46F34181-B176-4261-99E2-3B8725F2D6F3}" presName="outerComposite" presStyleCnt="0">
        <dgm:presLayoutVars>
          <dgm:chMax val="5"/>
          <dgm:dir/>
          <dgm:resizeHandles val="exact"/>
        </dgm:presLayoutVars>
      </dgm:prSet>
      <dgm:spPr/>
    </dgm:pt>
    <dgm:pt modelId="{84AE8386-E66A-4020-8183-1A462C02C059}" type="pres">
      <dgm:prSet presAssocID="{46F34181-B176-4261-99E2-3B8725F2D6F3}" presName="dummyMaxCanvas" presStyleCnt="0">
        <dgm:presLayoutVars/>
      </dgm:prSet>
      <dgm:spPr/>
    </dgm:pt>
    <dgm:pt modelId="{142D9546-263B-490C-9826-113D57E05B08}" type="pres">
      <dgm:prSet presAssocID="{46F34181-B176-4261-99E2-3B8725F2D6F3}" presName="FiveNodes_1" presStyleLbl="node1" presStyleIdx="0" presStyleCnt="5">
        <dgm:presLayoutVars>
          <dgm:bulletEnabled val="1"/>
        </dgm:presLayoutVars>
      </dgm:prSet>
      <dgm:spPr/>
    </dgm:pt>
    <dgm:pt modelId="{5CDCC60B-CC48-413D-A0B9-C090D5F47542}" type="pres">
      <dgm:prSet presAssocID="{46F34181-B176-4261-99E2-3B8725F2D6F3}" presName="FiveNodes_2" presStyleLbl="node1" presStyleIdx="1" presStyleCnt="5">
        <dgm:presLayoutVars>
          <dgm:bulletEnabled val="1"/>
        </dgm:presLayoutVars>
      </dgm:prSet>
      <dgm:spPr/>
    </dgm:pt>
    <dgm:pt modelId="{A485674A-0A82-4611-A80A-282AC8C412C4}" type="pres">
      <dgm:prSet presAssocID="{46F34181-B176-4261-99E2-3B8725F2D6F3}" presName="FiveNodes_3" presStyleLbl="node1" presStyleIdx="2" presStyleCnt="5">
        <dgm:presLayoutVars>
          <dgm:bulletEnabled val="1"/>
        </dgm:presLayoutVars>
      </dgm:prSet>
      <dgm:spPr/>
    </dgm:pt>
    <dgm:pt modelId="{ED53A76F-C56E-4F56-9C41-308E2F89DB48}" type="pres">
      <dgm:prSet presAssocID="{46F34181-B176-4261-99E2-3B8725F2D6F3}" presName="FiveNodes_4" presStyleLbl="node1" presStyleIdx="3" presStyleCnt="5">
        <dgm:presLayoutVars>
          <dgm:bulletEnabled val="1"/>
        </dgm:presLayoutVars>
      </dgm:prSet>
      <dgm:spPr/>
    </dgm:pt>
    <dgm:pt modelId="{D7E35946-FC5A-406E-9C91-60A912FCA3A9}" type="pres">
      <dgm:prSet presAssocID="{46F34181-B176-4261-99E2-3B8725F2D6F3}" presName="FiveNodes_5" presStyleLbl="node1" presStyleIdx="4" presStyleCnt="5">
        <dgm:presLayoutVars>
          <dgm:bulletEnabled val="1"/>
        </dgm:presLayoutVars>
      </dgm:prSet>
      <dgm:spPr/>
    </dgm:pt>
    <dgm:pt modelId="{F67BE5C3-8949-4890-B952-FE21C9A78F3B}" type="pres">
      <dgm:prSet presAssocID="{46F34181-B176-4261-99E2-3B8725F2D6F3}" presName="FiveConn_1-2" presStyleLbl="fgAccFollowNode1" presStyleIdx="0" presStyleCnt="4">
        <dgm:presLayoutVars>
          <dgm:bulletEnabled val="1"/>
        </dgm:presLayoutVars>
      </dgm:prSet>
      <dgm:spPr/>
    </dgm:pt>
    <dgm:pt modelId="{2537F287-7F5C-49FC-980F-336A5653B3ED}" type="pres">
      <dgm:prSet presAssocID="{46F34181-B176-4261-99E2-3B8725F2D6F3}" presName="FiveConn_2-3" presStyleLbl="fgAccFollowNode1" presStyleIdx="1" presStyleCnt="4">
        <dgm:presLayoutVars>
          <dgm:bulletEnabled val="1"/>
        </dgm:presLayoutVars>
      </dgm:prSet>
      <dgm:spPr/>
    </dgm:pt>
    <dgm:pt modelId="{3ACC4713-80E8-4578-A933-A6ED41BF8C39}" type="pres">
      <dgm:prSet presAssocID="{46F34181-B176-4261-99E2-3B8725F2D6F3}" presName="FiveConn_3-4" presStyleLbl="fgAccFollowNode1" presStyleIdx="2" presStyleCnt="4">
        <dgm:presLayoutVars>
          <dgm:bulletEnabled val="1"/>
        </dgm:presLayoutVars>
      </dgm:prSet>
      <dgm:spPr/>
    </dgm:pt>
    <dgm:pt modelId="{0B7B4512-F3ED-44E6-B128-B0723BC2B6C9}" type="pres">
      <dgm:prSet presAssocID="{46F34181-B176-4261-99E2-3B8725F2D6F3}" presName="FiveConn_4-5" presStyleLbl="fgAccFollowNode1" presStyleIdx="3" presStyleCnt="4">
        <dgm:presLayoutVars>
          <dgm:bulletEnabled val="1"/>
        </dgm:presLayoutVars>
      </dgm:prSet>
      <dgm:spPr/>
    </dgm:pt>
    <dgm:pt modelId="{6773106C-A6AA-404D-AF97-27944FCE667A}" type="pres">
      <dgm:prSet presAssocID="{46F34181-B176-4261-99E2-3B8725F2D6F3}" presName="FiveNodes_1_text" presStyleLbl="node1" presStyleIdx="4" presStyleCnt="5">
        <dgm:presLayoutVars>
          <dgm:bulletEnabled val="1"/>
        </dgm:presLayoutVars>
      </dgm:prSet>
      <dgm:spPr/>
    </dgm:pt>
    <dgm:pt modelId="{5735A087-3E65-47E1-8C2E-A5B6CBA592DC}" type="pres">
      <dgm:prSet presAssocID="{46F34181-B176-4261-99E2-3B8725F2D6F3}" presName="FiveNodes_2_text" presStyleLbl="node1" presStyleIdx="4" presStyleCnt="5">
        <dgm:presLayoutVars>
          <dgm:bulletEnabled val="1"/>
        </dgm:presLayoutVars>
      </dgm:prSet>
      <dgm:spPr/>
    </dgm:pt>
    <dgm:pt modelId="{073E8448-2822-4904-86E3-4EA5225D3B53}" type="pres">
      <dgm:prSet presAssocID="{46F34181-B176-4261-99E2-3B8725F2D6F3}" presName="FiveNodes_3_text" presStyleLbl="node1" presStyleIdx="4" presStyleCnt="5">
        <dgm:presLayoutVars>
          <dgm:bulletEnabled val="1"/>
        </dgm:presLayoutVars>
      </dgm:prSet>
      <dgm:spPr/>
    </dgm:pt>
    <dgm:pt modelId="{D6F8A16D-07B2-4220-9586-DD2DD4CF0F77}" type="pres">
      <dgm:prSet presAssocID="{46F34181-B176-4261-99E2-3B8725F2D6F3}" presName="FiveNodes_4_text" presStyleLbl="node1" presStyleIdx="4" presStyleCnt="5">
        <dgm:presLayoutVars>
          <dgm:bulletEnabled val="1"/>
        </dgm:presLayoutVars>
      </dgm:prSet>
      <dgm:spPr/>
    </dgm:pt>
    <dgm:pt modelId="{0A5DB90A-9B19-42DD-BECF-10FAD633DDE0}" type="pres">
      <dgm:prSet presAssocID="{46F34181-B176-4261-99E2-3B8725F2D6F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B5C7301-244E-4F68-916F-02B3EE05D8D3}" type="presOf" srcId="{5AD0D10D-70BD-4018-AE16-C251D5C9D992}" destId="{A485674A-0A82-4611-A80A-282AC8C412C4}" srcOrd="0" destOrd="0" presId="urn:microsoft.com/office/officeart/2005/8/layout/vProcess5"/>
    <dgm:cxn modelId="{BE81EE0F-36DE-4EE2-85CC-D1B96BDBC84E}" type="presOf" srcId="{9421C815-DDC8-45B4-8047-469B26395FFE}" destId="{F67BE5C3-8949-4890-B952-FE21C9A78F3B}" srcOrd="0" destOrd="0" presId="urn:microsoft.com/office/officeart/2005/8/layout/vProcess5"/>
    <dgm:cxn modelId="{0424FA12-3387-4D7B-BC44-04DD6EBA5406}" srcId="{46F34181-B176-4261-99E2-3B8725F2D6F3}" destId="{6C0EEC6C-9BBB-4F30-9A12-F39E5192E88E}" srcOrd="5" destOrd="0" parTransId="{ACC1901F-D37D-41C1-A290-7D039DB107C8}" sibTransId="{7124088F-C3E9-4B29-8A6B-A6ED737AD215}"/>
    <dgm:cxn modelId="{305A8330-C0EF-4A35-8D7C-DFF46592E8CD}" srcId="{46F34181-B176-4261-99E2-3B8725F2D6F3}" destId="{8F983857-03CB-4A0F-A9E1-FAD7B99B8DFA}" srcOrd="0" destOrd="0" parTransId="{258E6BC0-F4EB-43A4-BA98-0D3BCA33E5AC}" sibTransId="{9421C815-DDC8-45B4-8047-469B26395FFE}"/>
    <dgm:cxn modelId="{F6390C3E-0979-49EB-99F3-D9A5689C0FB4}" type="presOf" srcId="{46F34181-B176-4261-99E2-3B8725F2D6F3}" destId="{CE9F5623-D09D-412E-9E3A-FB97712E2C56}" srcOrd="0" destOrd="0" presId="urn:microsoft.com/office/officeart/2005/8/layout/vProcess5"/>
    <dgm:cxn modelId="{19BB6E42-26CB-49B5-9C0D-550998D7B086}" srcId="{46F34181-B176-4261-99E2-3B8725F2D6F3}" destId="{5AD0D10D-70BD-4018-AE16-C251D5C9D992}" srcOrd="2" destOrd="0" parTransId="{0F513F20-2126-4A44-8EB7-D56DB90D312B}" sibTransId="{71ADEFA8-1831-446E-A119-D316731B97E5}"/>
    <dgm:cxn modelId="{ECA54369-37B6-4052-89C6-CA38E1D4B1FA}" type="presOf" srcId="{558E216B-4FAA-4738-9A65-0D8E1600C41B}" destId="{D6F8A16D-07B2-4220-9586-DD2DD4CF0F77}" srcOrd="1" destOrd="0" presId="urn:microsoft.com/office/officeart/2005/8/layout/vProcess5"/>
    <dgm:cxn modelId="{59979C52-A016-4379-B80C-984DE108AB29}" type="presOf" srcId="{EF5FE52A-EED8-4368-A203-3DA0478E0D53}" destId="{D7E35946-FC5A-406E-9C91-60A912FCA3A9}" srcOrd="0" destOrd="0" presId="urn:microsoft.com/office/officeart/2005/8/layout/vProcess5"/>
    <dgm:cxn modelId="{9EA87573-5F30-4A5D-B9CB-91AE61DF39BC}" srcId="{46F34181-B176-4261-99E2-3B8725F2D6F3}" destId="{5E8AC720-819E-4EB6-8FA7-F6BF7DF2E24A}" srcOrd="1" destOrd="0" parTransId="{4B9D55DF-5A74-407E-9269-62BED681C2C8}" sibTransId="{D1A69B93-76B5-4EBB-87AD-184AB4FA3950}"/>
    <dgm:cxn modelId="{9DDB5C77-98B6-4526-BF0A-C8E85E2E07CE}" srcId="{46F34181-B176-4261-99E2-3B8725F2D6F3}" destId="{EF5FE52A-EED8-4368-A203-3DA0478E0D53}" srcOrd="4" destOrd="0" parTransId="{82252024-0AB3-4E5D-BAE7-7E21552B71F0}" sibTransId="{FD127E98-9DD0-4D07-B810-2FC6A401662E}"/>
    <dgm:cxn modelId="{EDC84779-800E-40C4-8E40-F05586E8DEC5}" type="presOf" srcId="{8F983857-03CB-4A0F-A9E1-FAD7B99B8DFA}" destId="{142D9546-263B-490C-9826-113D57E05B08}" srcOrd="0" destOrd="0" presId="urn:microsoft.com/office/officeart/2005/8/layout/vProcess5"/>
    <dgm:cxn modelId="{E2E41B98-6F9C-4EB3-A542-75AE1A2BC5FD}" type="presOf" srcId="{D1A69B93-76B5-4EBB-87AD-184AB4FA3950}" destId="{2537F287-7F5C-49FC-980F-336A5653B3ED}" srcOrd="0" destOrd="0" presId="urn:microsoft.com/office/officeart/2005/8/layout/vProcess5"/>
    <dgm:cxn modelId="{B104B39C-6F7E-4A1D-8899-DEF9A52B8777}" srcId="{46F34181-B176-4261-99E2-3B8725F2D6F3}" destId="{558E216B-4FAA-4738-9A65-0D8E1600C41B}" srcOrd="3" destOrd="0" parTransId="{1FE823DC-F5D5-4FA4-B661-80F5A31E3D66}" sibTransId="{A3C8BA2F-4CD1-4DD3-BDD5-ACB5344C8F33}"/>
    <dgm:cxn modelId="{140600B2-1C82-4CA0-AB3A-59510C183627}" type="presOf" srcId="{558E216B-4FAA-4738-9A65-0D8E1600C41B}" destId="{ED53A76F-C56E-4F56-9C41-308E2F89DB48}" srcOrd="0" destOrd="0" presId="urn:microsoft.com/office/officeart/2005/8/layout/vProcess5"/>
    <dgm:cxn modelId="{C5017CC6-20DC-4C8E-A453-60E471506010}" type="presOf" srcId="{A3C8BA2F-4CD1-4DD3-BDD5-ACB5344C8F33}" destId="{0B7B4512-F3ED-44E6-B128-B0723BC2B6C9}" srcOrd="0" destOrd="0" presId="urn:microsoft.com/office/officeart/2005/8/layout/vProcess5"/>
    <dgm:cxn modelId="{4C9DEACE-2518-445B-9906-B0C8FB315201}" type="presOf" srcId="{5E8AC720-819E-4EB6-8FA7-F6BF7DF2E24A}" destId="{5CDCC60B-CC48-413D-A0B9-C090D5F47542}" srcOrd="0" destOrd="0" presId="urn:microsoft.com/office/officeart/2005/8/layout/vProcess5"/>
    <dgm:cxn modelId="{AB7FD1DE-3270-4455-8FB3-9D51EC0E8C4F}" type="presOf" srcId="{71ADEFA8-1831-446E-A119-D316731B97E5}" destId="{3ACC4713-80E8-4578-A933-A6ED41BF8C39}" srcOrd="0" destOrd="0" presId="urn:microsoft.com/office/officeart/2005/8/layout/vProcess5"/>
    <dgm:cxn modelId="{60ABFAED-5A28-4A90-9CA9-21832DC9B3DD}" type="presOf" srcId="{EF5FE52A-EED8-4368-A203-3DA0478E0D53}" destId="{0A5DB90A-9B19-42DD-BECF-10FAD633DDE0}" srcOrd="1" destOrd="0" presId="urn:microsoft.com/office/officeart/2005/8/layout/vProcess5"/>
    <dgm:cxn modelId="{911D68F9-AF9C-473B-B744-AC320F252C30}" type="presOf" srcId="{8F983857-03CB-4A0F-A9E1-FAD7B99B8DFA}" destId="{6773106C-A6AA-404D-AF97-27944FCE667A}" srcOrd="1" destOrd="0" presId="urn:microsoft.com/office/officeart/2005/8/layout/vProcess5"/>
    <dgm:cxn modelId="{FD30FCFC-2967-44AE-B841-A74FEB18911B}" type="presOf" srcId="{5AD0D10D-70BD-4018-AE16-C251D5C9D992}" destId="{073E8448-2822-4904-86E3-4EA5225D3B53}" srcOrd="1" destOrd="0" presId="urn:microsoft.com/office/officeart/2005/8/layout/vProcess5"/>
    <dgm:cxn modelId="{0D4572FE-995D-4821-8510-DF523D41D895}" type="presOf" srcId="{5E8AC720-819E-4EB6-8FA7-F6BF7DF2E24A}" destId="{5735A087-3E65-47E1-8C2E-A5B6CBA592DC}" srcOrd="1" destOrd="0" presId="urn:microsoft.com/office/officeart/2005/8/layout/vProcess5"/>
    <dgm:cxn modelId="{9C4EAD4C-C36B-442C-8CEB-E9ED7AE3C3D2}" type="presParOf" srcId="{CE9F5623-D09D-412E-9E3A-FB97712E2C56}" destId="{84AE8386-E66A-4020-8183-1A462C02C059}" srcOrd="0" destOrd="0" presId="urn:microsoft.com/office/officeart/2005/8/layout/vProcess5"/>
    <dgm:cxn modelId="{367D3BF9-E093-4EE5-8E7A-6B1741468858}" type="presParOf" srcId="{CE9F5623-D09D-412E-9E3A-FB97712E2C56}" destId="{142D9546-263B-490C-9826-113D57E05B08}" srcOrd="1" destOrd="0" presId="urn:microsoft.com/office/officeart/2005/8/layout/vProcess5"/>
    <dgm:cxn modelId="{367699D0-A8E9-4849-BC7F-163B8AEA7A83}" type="presParOf" srcId="{CE9F5623-D09D-412E-9E3A-FB97712E2C56}" destId="{5CDCC60B-CC48-413D-A0B9-C090D5F47542}" srcOrd="2" destOrd="0" presId="urn:microsoft.com/office/officeart/2005/8/layout/vProcess5"/>
    <dgm:cxn modelId="{55E24C81-346B-49EA-A9CF-1EB7BFA68A4B}" type="presParOf" srcId="{CE9F5623-D09D-412E-9E3A-FB97712E2C56}" destId="{A485674A-0A82-4611-A80A-282AC8C412C4}" srcOrd="3" destOrd="0" presId="urn:microsoft.com/office/officeart/2005/8/layout/vProcess5"/>
    <dgm:cxn modelId="{BBD0ACCB-0157-4151-A0F3-805E4F350C10}" type="presParOf" srcId="{CE9F5623-D09D-412E-9E3A-FB97712E2C56}" destId="{ED53A76F-C56E-4F56-9C41-308E2F89DB48}" srcOrd="4" destOrd="0" presId="urn:microsoft.com/office/officeart/2005/8/layout/vProcess5"/>
    <dgm:cxn modelId="{90B174BD-033C-4B6C-B2FF-3D297C0392AA}" type="presParOf" srcId="{CE9F5623-D09D-412E-9E3A-FB97712E2C56}" destId="{D7E35946-FC5A-406E-9C91-60A912FCA3A9}" srcOrd="5" destOrd="0" presId="urn:microsoft.com/office/officeart/2005/8/layout/vProcess5"/>
    <dgm:cxn modelId="{DCEBBF76-D0A4-49DC-ADDB-61605930B746}" type="presParOf" srcId="{CE9F5623-D09D-412E-9E3A-FB97712E2C56}" destId="{F67BE5C3-8949-4890-B952-FE21C9A78F3B}" srcOrd="6" destOrd="0" presId="urn:microsoft.com/office/officeart/2005/8/layout/vProcess5"/>
    <dgm:cxn modelId="{908B6E96-11B7-4626-96FD-41FCD0812A6E}" type="presParOf" srcId="{CE9F5623-D09D-412E-9E3A-FB97712E2C56}" destId="{2537F287-7F5C-49FC-980F-336A5653B3ED}" srcOrd="7" destOrd="0" presId="urn:microsoft.com/office/officeart/2005/8/layout/vProcess5"/>
    <dgm:cxn modelId="{57221271-0AA0-4ED7-A345-EE26078A98D8}" type="presParOf" srcId="{CE9F5623-D09D-412E-9E3A-FB97712E2C56}" destId="{3ACC4713-80E8-4578-A933-A6ED41BF8C39}" srcOrd="8" destOrd="0" presId="urn:microsoft.com/office/officeart/2005/8/layout/vProcess5"/>
    <dgm:cxn modelId="{1690CED4-0F55-4BEE-A309-6406B673C28D}" type="presParOf" srcId="{CE9F5623-D09D-412E-9E3A-FB97712E2C56}" destId="{0B7B4512-F3ED-44E6-B128-B0723BC2B6C9}" srcOrd="9" destOrd="0" presId="urn:microsoft.com/office/officeart/2005/8/layout/vProcess5"/>
    <dgm:cxn modelId="{01D965F8-302A-473D-9AB7-A6B47BB9BE0A}" type="presParOf" srcId="{CE9F5623-D09D-412E-9E3A-FB97712E2C56}" destId="{6773106C-A6AA-404D-AF97-27944FCE667A}" srcOrd="10" destOrd="0" presId="urn:microsoft.com/office/officeart/2005/8/layout/vProcess5"/>
    <dgm:cxn modelId="{550BFD5A-ECB9-474C-BEA2-A2BCBD05128C}" type="presParOf" srcId="{CE9F5623-D09D-412E-9E3A-FB97712E2C56}" destId="{5735A087-3E65-47E1-8C2E-A5B6CBA592DC}" srcOrd="11" destOrd="0" presId="urn:microsoft.com/office/officeart/2005/8/layout/vProcess5"/>
    <dgm:cxn modelId="{BF3356B2-BA4F-4205-B929-D76D570E28F9}" type="presParOf" srcId="{CE9F5623-D09D-412E-9E3A-FB97712E2C56}" destId="{073E8448-2822-4904-86E3-4EA5225D3B53}" srcOrd="12" destOrd="0" presId="urn:microsoft.com/office/officeart/2005/8/layout/vProcess5"/>
    <dgm:cxn modelId="{E63438C2-2A98-404F-97EF-E4F38CD3A462}" type="presParOf" srcId="{CE9F5623-D09D-412E-9E3A-FB97712E2C56}" destId="{D6F8A16D-07B2-4220-9586-DD2DD4CF0F77}" srcOrd="13" destOrd="0" presId="urn:microsoft.com/office/officeart/2005/8/layout/vProcess5"/>
    <dgm:cxn modelId="{E9385539-CE83-4E04-81BF-1EDF9C1C771D}" type="presParOf" srcId="{CE9F5623-D09D-412E-9E3A-FB97712E2C56}" destId="{0A5DB90A-9B19-42DD-BECF-10FAD633DDE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754FBC-0DD1-4B2D-8843-F714C15547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70B7643-F28E-424F-A315-737AB0879776}">
      <dgm:prSet/>
      <dgm:spPr/>
      <dgm:t>
        <a:bodyPr/>
        <a:lstStyle/>
        <a:p>
          <a:r>
            <a:rPr lang="en-US" b="1" dirty="0"/>
            <a:t>Hierarchical Feature Learning: </a:t>
          </a:r>
          <a:r>
            <a:rPr lang="en-US" dirty="0"/>
            <a:t>Automatically learn relevant </a:t>
          </a:r>
          <a:r>
            <a:rPr lang="en-US" b="1" dirty="0"/>
            <a:t>visual features </a:t>
          </a:r>
          <a:r>
            <a:rPr lang="en-US" dirty="0"/>
            <a:t>(edges, corners, textures) directly from pixel data, eliminating manual feature engineering.</a:t>
          </a:r>
        </a:p>
      </dgm:t>
    </dgm:pt>
    <dgm:pt modelId="{6F528BC6-6586-40B3-AAAD-BCDDA7B4A1EB}" type="parTrans" cxnId="{5A1D374E-DD41-43F8-9C15-FA1900D547CC}">
      <dgm:prSet/>
      <dgm:spPr/>
      <dgm:t>
        <a:bodyPr/>
        <a:lstStyle/>
        <a:p>
          <a:endParaRPr lang="en-US"/>
        </a:p>
      </dgm:t>
    </dgm:pt>
    <dgm:pt modelId="{DBFC5C9A-E718-4D43-83F3-6DB27140D55B}" type="sibTrans" cxnId="{5A1D374E-DD41-43F8-9C15-FA1900D547CC}">
      <dgm:prSet/>
      <dgm:spPr/>
      <dgm:t>
        <a:bodyPr/>
        <a:lstStyle/>
        <a:p>
          <a:endParaRPr lang="en-US"/>
        </a:p>
      </dgm:t>
    </dgm:pt>
    <dgm:pt modelId="{15A6ADBF-9481-41BF-895B-173CE0BC5D4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b="1" dirty="0"/>
            <a:t>Spatial Invariance: </a:t>
          </a:r>
          <a:r>
            <a:rPr lang="en-US" dirty="0"/>
            <a:t>Robustness to variations in character position, scale, and minor distortions due to shared weights and pooling.</a:t>
          </a:r>
        </a:p>
      </dgm:t>
    </dgm:pt>
    <dgm:pt modelId="{767156AB-CA2C-49E7-B339-BE5ABB5D4983}" type="parTrans" cxnId="{A1B3D8F7-5EEF-4DDB-9E2C-EB3E885F7E61}">
      <dgm:prSet/>
      <dgm:spPr/>
      <dgm:t>
        <a:bodyPr/>
        <a:lstStyle/>
        <a:p>
          <a:endParaRPr lang="en-US"/>
        </a:p>
      </dgm:t>
    </dgm:pt>
    <dgm:pt modelId="{CC648324-2972-4247-8971-F6BB94DDB20E}" type="sibTrans" cxnId="{A1B3D8F7-5EEF-4DDB-9E2C-EB3E885F7E61}">
      <dgm:prSet/>
      <dgm:spPr/>
      <dgm:t>
        <a:bodyPr/>
        <a:lstStyle/>
        <a:p>
          <a:endParaRPr lang="en-US"/>
        </a:p>
      </dgm:t>
    </dgm:pt>
    <dgm:pt modelId="{9617A2A8-EE1A-410E-BB1D-88DDC041614A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lumMod val="40000"/>
            <a:lumOff val="60000"/>
            <a:alpha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/>
            <a:t>Parameter Sharing: </a:t>
          </a:r>
          <a:r>
            <a:rPr lang="en-US" dirty="0"/>
            <a:t>Kernels are convolved across the entire image, significantly reducing the number of parameters compared to fully connected networks, leading to more efficient training. (General Knowledge)</a:t>
          </a:r>
        </a:p>
      </dgm:t>
    </dgm:pt>
    <dgm:pt modelId="{D0EC60C3-46A8-4068-B8F5-0D3955911BB5}" type="parTrans" cxnId="{6A4E42FD-9214-49D1-934E-91ABA7CC060C}">
      <dgm:prSet/>
      <dgm:spPr/>
      <dgm:t>
        <a:bodyPr/>
        <a:lstStyle/>
        <a:p>
          <a:endParaRPr lang="en-US"/>
        </a:p>
      </dgm:t>
    </dgm:pt>
    <dgm:pt modelId="{3ED22FB0-B7CF-4463-B37B-8B9ADB70DFD0}" type="sibTrans" cxnId="{6A4E42FD-9214-49D1-934E-91ABA7CC060C}">
      <dgm:prSet/>
      <dgm:spPr/>
      <dgm:t>
        <a:bodyPr/>
        <a:lstStyle/>
        <a:p>
          <a:endParaRPr lang="en-US"/>
        </a:p>
      </dgm:t>
    </dgm:pt>
    <dgm:pt modelId="{3AA5DD15-48AF-44F0-A9F9-E3E6D28FAD94}">
      <dgm:prSet/>
      <dgm:spPr/>
      <dgm:t>
        <a:bodyPr/>
        <a:lstStyle/>
        <a:p>
          <a:r>
            <a:rPr lang="en-US" b="1"/>
            <a:t>Proven Performance: </a:t>
          </a:r>
          <a:r>
            <a:rPr lang="en-US"/>
            <a:t>State-of-the-art results in various image recognition tasks, including character recognition.</a:t>
          </a:r>
        </a:p>
      </dgm:t>
    </dgm:pt>
    <dgm:pt modelId="{52B0B66D-6CEA-40CA-80A3-3E486C6E151F}" type="parTrans" cxnId="{2D08A693-0D5A-4FED-AF7E-735961EBCC00}">
      <dgm:prSet/>
      <dgm:spPr/>
      <dgm:t>
        <a:bodyPr/>
        <a:lstStyle/>
        <a:p>
          <a:endParaRPr lang="en-US"/>
        </a:p>
      </dgm:t>
    </dgm:pt>
    <dgm:pt modelId="{B718B47F-B91A-4F0F-A0E8-86D9C64758D0}" type="sibTrans" cxnId="{2D08A693-0D5A-4FED-AF7E-735961EBCC00}">
      <dgm:prSet/>
      <dgm:spPr/>
      <dgm:t>
        <a:bodyPr/>
        <a:lstStyle/>
        <a:p>
          <a:endParaRPr lang="en-US"/>
        </a:p>
      </dgm:t>
    </dgm:pt>
    <dgm:pt modelId="{3EC19D4E-D051-47E3-958B-E7239B480331}" type="pres">
      <dgm:prSet presAssocID="{99754FBC-0DD1-4B2D-8843-F714C1554745}" presName="root" presStyleCnt="0">
        <dgm:presLayoutVars>
          <dgm:dir/>
          <dgm:resizeHandles val="exact"/>
        </dgm:presLayoutVars>
      </dgm:prSet>
      <dgm:spPr/>
    </dgm:pt>
    <dgm:pt modelId="{FADC4A27-C218-472C-B72C-6CDABD4A6CA7}" type="pres">
      <dgm:prSet presAssocID="{D70B7643-F28E-424F-A315-737AB0879776}" presName="compNode" presStyleCnt="0"/>
      <dgm:spPr/>
    </dgm:pt>
    <dgm:pt modelId="{4932EDEB-7E74-452E-BC7A-10436591E6C2}" type="pres">
      <dgm:prSet presAssocID="{D70B7643-F28E-424F-A315-737AB0879776}" presName="bgRect" presStyleLbl="bgShp" presStyleIdx="0" presStyleCnt="4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</dgm:pt>
    <dgm:pt modelId="{DAEB2CBE-7B6D-4198-844A-D0997F4EC7F0}" type="pres">
      <dgm:prSet presAssocID="{D70B7643-F28E-424F-A315-737AB087977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4F51401-A345-4378-9531-2C2D146967B9}" type="pres">
      <dgm:prSet presAssocID="{D70B7643-F28E-424F-A315-737AB0879776}" presName="spaceRect" presStyleCnt="0"/>
      <dgm:spPr/>
    </dgm:pt>
    <dgm:pt modelId="{1B941578-AD69-4075-8C20-10EF4D1BDC7E}" type="pres">
      <dgm:prSet presAssocID="{D70B7643-F28E-424F-A315-737AB0879776}" presName="parTx" presStyleLbl="revTx" presStyleIdx="0" presStyleCnt="4">
        <dgm:presLayoutVars>
          <dgm:chMax val="0"/>
          <dgm:chPref val="0"/>
        </dgm:presLayoutVars>
      </dgm:prSet>
      <dgm:spPr/>
    </dgm:pt>
    <dgm:pt modelId="{0062C7A2-645E-4A40-A49A-1D89C51DF9D6}" type="pres">
      <dgm:prSet presAssocID="{DBFC5C9A-E718-4D43-83F3-6DB27140D55B}" presName="sibTrans" presStyleCnt="0"/>
      <dgm:spPr/>
    </dgm:pt>
    <dgm:pt modelId="{00F0B984-20B0-412C-B8FF-6BE47F7CA4FE}" type="pres">
      <dgm:prSet presAssocID="{15A6ADBF-9481-41BF-895B-173CE0BC5D43}" presName="compNode" presStyleCnt="0"/>
      <dgm:spPr/>
    </dgm:pt>
    <dgm:pt modelId="{72E3D766-6834-402A-9FB9-1BC13BB7BF1A}" type="pres">
      <dgm:prSet presAssocID="{15A6ADBF-9481-41BF-895B-173CE0BC5D43}" presName="bgRect" presStyleLbl="bgShp" presStyleIdx="1" presStyleCnt="4"/>
      <dgm:spPr>
        <a:solidFill>
          <a:schemeClr val="accent1"/>
        </a:solidFill>
      </dgm:spPr>
    </dgm:pt>
    <dgm:pt modelId="{5367E73D-1A50-430B-A83B-9A3560D4FBE6}" type="pres">
      <dgm:prSet presAssocID="{15A6ADBF-9481-41BF-895B-173CE0BC5D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E39204D-0280-44A5-85E0-1A9E833D2E73}" type="pres">
      <dgm:prSet presAssocID="{15A6ADBF-9481-41BF-895B-173CE0BC5D43}" presName="spaceRect" presStyleCnt="0"/>
      <dgm:spPr/>
    </dgm:pt>
    <dgm:pt modelId="{6827F3C4-F0BF-4203-9FDE-A602A6F634A1}" type="pres">
      <dgm:prSet presAssocID="{15A6ADBF-9481-41BF-895B-173CE0BC5D43}" presName="parTx" presStyleLbl="revTx" presStyleIdx="1" presStyleCnt="4">
        <dgm:presLayoutVars>
          <dgm:chMax val="0"/>
          <dgm:chPref val="0"/>
        </dgm:presLayoutVars>
      </dgm:prSet>
      <dgm:spPr/>
    </dgm:pt>
    <dgm:pt modelId="{A1A5BDBC-7FFB-4D96-824D-5B027CF4591C}" type="pres">
      <dgm:prSet presAssocID="{CC648324-2972-4247-8971-F6BB94DDB20E}" presName="sibTrans" presStyleCnt="0"/>
      <dgm:spPr/>
    </dgm:pt>
    <dgm:pt modelId="{B6F26874-868D-4B5D-936A-07BAC190AB5D}" type="pres">
      <dgm:prSet presAssocID="{9617A2A8-EE1A-410E-BB1D-88DDC041614A}" presName="compNode" presStyleCnt="0"/>
      <dgm:spPr/>
    </dgm:pt>
    <dgm:pt modelId="{9AAABC66-FB84-40FA-A123-661BC61187CD}" type="pres">
      <dgm:prSet presAssocID="{9617A2A8-EE1A-410E-BB1D-88DDC041614A}" presName="bgRect" presStyleLbl="bgShp" presStyleIdx="2" presStyleCnt="4"/>
      <dgm:spPr>
        <a:solidFill>
          <a:schemeClr val="accent1">
            <a:lumMod val="75000"/>
          </a:schemeClr>
        </a:solidFill>
      </dgm:spPr>
    </dgm:pt>
    <dgm:pt modelId="{B244B7B8-D7C1-45EB-83FA-C0F844240CC6}" type="pres">
      <dgm:prSet presAssocID="{9617A2A8-EE1A-410E-BB1D-88DDC041614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984F5BF-7485-4619-BD1A-5F2566583DA4}" type="pres">
      <dgm:prSet presAssocID="{9617A2A8-EE1A-410E-BB1D-88DDC041614A}" presName="spaceRect" presStyleCnt="0"/>
      <dgm:spPr/>
    </dgm:pt>
    <dgm:pt modelId="{A2FC5978-B97E-40AB-8FD5-BF934AC44F33}" type="pres">
      <dgm:prSet presAssocID="{9617A2A8-EE1A-410E-BB1D-88DDC041614A}" presName="parTx" presStyleLbl="revTx" presStyleIdx="2" presStyleCnt="4">
        <dgm:presLayoutVars>
          <dgm:chMax val="0"/>
          <dgm:chPref val="0"/>
        </dgm:presLayoutVars>
      </dgm:prSet>
      <dgm:spPr/>
    </dgm:pt>
    <dgm:pt modelId="{E1EA505C-DB19-4952-A023-B46AABE19F79}" type="pres">
      <dgm:prSet presAssocID="{3ED22FB0-B7CF-4463-B37B-8B9ADB70DFD0}" presName="sibTrans" presStyleCnt="0"/>
      <dgm:spPr/>
    </dgm:pt>
    <dgm:pt modelId="{A9E584DD-13F5-4A0A-947E-45922F9AFD77}" type="pres">
      <dgm:prSet presAssocID="{3AA5DD15-48AF-44F0-A9F9-E3E6D28FAD94}" presName="compNode" presStyleCnt="0"/>
      <dgm:spPr/>
    </dgm:pt>
    <dgm:pt modelId="{6C387DAC-A9A0-4E90-9A49-B3A232323B12}" type="pres">
      <dgm:prSet presAssocID="{3AA5DD15-48AF-44F0-A9F9-E3E6D28FAD94}" presName="bgRect" presStyleLbl="bgShp" presStyleIdx="3" presStyleCnt="4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50000"/>
          </a:schemeClr>
        </a:solidFill>
        <a:ln>
          <a:noFill/>
        </a:ln>
      </dgm:spPr>
    </dgm:pt>
    <dgm:pt modelId="{F9F631DC-47B4-4C67-A1B0-D3082A3C9409}" type="pres">
      <dgm:prSet presAssocID="{3AA5DD15-48AF-44F0-A9F9-E3E6D28FAD9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0C96391-CEC7-49C0-B6EE-C7878FD52028}" type="pres">
      <dgm:prSet presAssocID="{3AA5DD15-48AF-44F0-A9F9-E3E6D28FAD94}" presName="spaceRect" presStyleCnt="0"/>
      <dgm:spPr/>
    </dgm:pt>
    <dgm:pt modelId="{F3FC963C-81BA-4C2C-8C4C-D65C32C21285}" type="pres">
      <dgm:prSet presAssocID="{3AA5DD15-48AF-44F0-A9F9-E3E6D28FAD9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E496F19-BE56-4318-B4D2-5A76E8D5DF64}" type="presOf" srcId="{99754FBC-0DD1-4B2D-8843-F714C1554745}" destId="{3EC19D4E-D051-47E3-958B-E7239B480331}" srcOrd="0" destOrd="0" presId="urn:microsoft.com/office/officeart/2018/2/layout/IconVerticalSolidList"/>
    <dgm:cxn modelId="{A39C1A20-78EE-453D-87E2-E973E476A3C2}" type="presOf" srcId="{15A6ADBF-9481-41BF-895B-173CE0BC5D43}" destId="{6827F3C4-F0BF-4203-9FDE-A602A6F634A1}" srcOrd="0" destOrd="0" presId="urn:microsoft.com/office/officeart/2018/2/layout/IconVerticalSolidList"/>
    <dgm:cxn modelId="{5A1D374E-DD41-43F8-9C15-FA1900D547CC}" srcId="{99754FBC-0DD1-4B2D-8843-F714C1554745}" destId="{D70B7643-F28E-424F-A315-737AB0879776}" srcOrd="0" destOrd="0" parTransId="{6F528BC6-6586-40B3-AAAD-BCDDA7B4A1EB}" sibTransId="{DBFC5C9A-E718-4D43-83F3-6DB27140D55B}"/>
    <dgm:cxn modelId="{22360456-A80D-4097-BCCC-B36962B312C6}" type="presOf" srcId="{9617A2A8-EE1A-410E-BB1D-88DDC041614A}" destId="{A2FC5978-B97E-40AB-8FD5-BF934AC44F33}" srcOrd="0" destOrd="0" presId="urn:microsoft.com/office/officeart/2018/2/layout/IconVerticalSolidList"/>
    <dgm:cxn modelId="{65534479-F01C-4F25-9EFB-072C6EC87427}" type="presOf" srcId="{3AA5DD15-48AF-44F0-A9F9-E3E6D28FAD94}" destId="{F3FC963C-81BA-4C2C-8C4C-D65C32C21285}" srcOrd="0" destOrd="0" presId="urn:microsoft.com/office/officeart/2018/2/layout/IconVerticalSolidList"/>
    <dgm:cxn modelId="{2D08A693-0D5A-4FED-AF7E-735961EBCC00}" srcId="{99754FBC-0DD1-4B2D-8843-F714C1554745}" destId="{3AA5DD15-48AF-44F0-A9F9-E3E6D28FAD94}" srcOrd="3" destOrd="0" parTransId="{52B0B66D-6CEA-40CA-80A3-3E486C6E151F}" sibTransId="{B718B47F-B91A-4F0F-A0E8-86D9C64758D0}"/>
    <dgm:cxn modelId="{812A03C7-5E42-45A8-B0D5-4D0B3C623C0D}" type="presOf" srcId="{D70B7643-F28E-424F-A315-737AB0879776}" destId="{1B941578-AD69-4075-8C20-10EF4D1BDC7E}" srcOrd="0" destOrd="0" presId="urn:microsoft.com/office/officeart/2018/2/layout/IconVerticalSolidList"/>
    <dgm:cxn modelId="{A1B3D8F7-5EEF-4DDB-9E2C-EB3E885F7E61}" srcId="{99754FBC-0DD1-4B2D-8843-F714C1554745}" destId="{15A6ADBF-9481-41BF-895B-173CE0BC5D43}" srcOrd="1" destOrd="0" parTransId="{767156AB-CA2C-49E7-B339-BE5ABB5D4983}" sibTransId="{CC648324-2972-4247-8971-F6BB94DDB20E}"/>
    <dgm:cxn modelId="{6A4E42FD-9214-49D1-934E-91ABA7CC060C}" srcId="{99754FBC-0DD1-4B2D-8843-F714C1554745}" destId="{9617A2A8-EE1A-410E-BB1D-88DDC041614A}" srcOrd="2" destOrd="0" parTransId="{D0EC60C3-46A8-4068-B8F5-0D3955911BB5}" sibTransId="{3ED22FB0-B7CF-4463-B37B-8B9ADB70DFD0}"/>
    <dgm:cxn modelId="{9A35E68D-FDC7-453A-BA73-2E984AA55256}" type="presParOf" srcId="{3EC19D4E-D051-47E3-958B-E7239B480331}" destId="{FADC4A27-C218-472C-B72C-6CDABD4A6CA7}" srcOrd="0" destOrd="0" presId="urn:microsoft.com/office/officeart/2018/2/layout/IconVerticalSolidList"/>
    <dgm:cxn modelId="{245512ED-D91A-4EA6-BF3F-D58485D81396}" type="presParOf" srcId="{FADC4A27-C218-472C-B72C-6CDABD4A6CA7}" destId="{4932EDEB-7E74-452E-BC7A-10436591E6C2}" srcOrd="0" destOrd="0" presId="urn:microsoft.com/office/officeart/2018/2/layout/IconVerticalSolidList"/>
    <dgm:cxn modelId="{36711D61-76D2-4309-97B7-723B4809566C}" type="presParOf" srcId="{FADC4A27-C218-472C-B72C-6CDABD4A6CA7}" destId="{DAEB2CBE-7B6D-4198-844A-D0997F4EC7F0}" srcOrd="1" destOrd="0" presId="urn:microsoft.com/office/officeart/2018/2/layout/IconVerticalSolidList"/>
    <dgm:cxn modelId="{29901B64-05FA-48F7-A2E4-CDC74A619D54}" type="presParOf" srcId="{FADC4A27-C218-472C-B72C-6CDABD4A6CA7}" destId="{D4F51401-A345-4378-9531-2C2D146967B9}" srcOrd="2" destOrd="0" presId="urn:microsoft.com/office/officeart/2018/2/layout/IconVerticalSolidList"/>
    <dgm:cxn modelId="{85569627-EA0B-40A0-9C91-307B0728300A}" type="presParOf" srcId="{FADC4A27-C218-472C-B72C-6CDABD4A6CA7}" destId="{1B941578-AD69-4075-8C20-10EF4D1BDC7E}" srcOrd="3" destOrd="0" presId="urn:microsoft.com/office/officeart/2018/2/layout/IconVerticalSolidList"/>
    <dgm:cxn modelId="{5FA622C9-880E-4F6C-940D-4BBBDE2AB01C}" type="presParOf" srcId="{3EC19D4E-D051-47E3-958B-E7239B480331}" destId="{0062C7A2-645E-4A40-A49A-1D89C51DF9D6}" srcOrd="1" destOrd="0" presId="urn:microsoft.com/office/officeart/2018/2/layout/IconVerticalSolidList"/>
    <dgm:cxn modelId="{DF4F0428-A3E0-43CC-9BB9-C05F89CA9F78}" type="presParOf" srcId="{3EC19D4E-D051-47E3-958B-E7239B480331}" destId="{00F0B984-20B0-412C-B8FF-6BE47F7CA4FE}" srcOrd="2" destOrd="0" presId="urn:microsoft.com/office/officeart/2018/2/layout/IconVerticalSolidList"/>
    <dgm:cxn modelId="{6D3D7D3A-E412-422C-8D44-984327A2BBCA}" type="presParOf" srcId="{00F0B984-20B0-412C-B8FF-6BE47F7CA4FE}" destId="{72E3D766-6834-402A-9FB9-1BC13BB7BF1A}" srcOrd="0" destOrd="0" presId="urn:microsoft.com/office/officeart/2018/2/layout/IconVerticalSolidList"/>
    <dgm:cxn modelId="{F04DE831-407D-46FE-9A3D-B262567DEEEE}" type="presParOf" srcId="{00F0B984-20B0-412C-B8FF-6BE47F7CA4FE}" destId="{5367E73D-1A50-430B-A83B-9A3560D4FBE6}" srcOrd="1" destOrd="0" presId="urn:microsoft.com/office/officeart/2018/2/layout/IconVerticalSolidList"/>
    <dgm:cxn modelId="{C956CC3D-2014-4421-B1C1-A26CBC472ABA}" type="presParOf" srcId="{00F0B984-20B0-412C-B8FF-6BE47F7CA4FE}" destId="{3E39204D-0280-44A5-85E0-1A9E833D2E73}" srcOrd="2" destOrd="0" presId="urn:microsoft.com/office/officeart/2018/2/layout/IconVerticalSolidList"/>
    <dgm:cxn modelId="{E58FCF10-3607-4754-A512-7E11757E52D4}" type="presParOf" srcId="{00F0B984-20B0-412C-B8FF-6BE47F7CA4FE}" destId="{6827F3C4-F0BF-4203-9FDE-A602A6F634A1}" srcOrd="3" destOrd="0" presId="urn:microsoft.com/office/officeart/2018/2/layout/IconVerticalSolidList"/>
    <dgm:cxn modelId="{21C53931-E436-40C8-9D23-550E1EDCF939}" type="presParOf" srcId="{3EC19D4E-D051-47E3-958B-E7239B480331}" destId="{A1A5BDBC-7FFB-4D96-824D-5B027CF4591C}" srcOrd="3" destOrd="0" presId="urn:microsoft.com/office/officeart/2018/2/layout/IconVerticalSolidList"/>
    <dgm:cxn modelId="{D6B1F5FD-854E-4F75-9004-9E6E013C6CA9}" type="presParOf" srcId="{3EC19D4E-D051-47E3-958B-E7239B480331}" destId="{B6F26874-868D-4B5D-936A-07BAC190AB5D}" srcOrd="4" destOrd="0" presId="urn:microsoft.com/office/officeart/2018/2/layout/IconVerticalSolidList"/>
    <dgm:cxn modelId="{9A5F996A-1F9E-4A0C-9341-CF70D6CC15DB}" type="presParOf" srcId="{B6F26874-868D-4B5D-936A-07BAC190AB5D}" destId="{9AAABC66-FB84-40FA-A123-661BC61187CD}" srcOrd="0" destOrd="0" presId="urn:microsoft.com/office/officeart/2018/2/layout/IconVerticalSolidList"/>
    <dgm:cxn modelId="{9EDB954E-EA8F-49ED-BF70-A8A4238E94F6}" type="presParOf" srcId="{B6F26874-868D-4B5D-936A-07BAC190AB5D}" destId="{B244B7B8-D7C1-45EB-83FA-C0F844240CC6}" srcOrd="1" destOrd="0" presId="urn:microsoft.com/office/officeart/2018/2/layout/IconVerticalSolidList"/>
    <dgm:cxn modelId="{3AF66279-C9FF-48C1-B884-47C54FDDDCB8}" type="presParOf" srcId="{B6F26874-868D-4B5D-936A-07BAC190AB5D}" destId="{5984F5BF-7485-4619-BD1A-5F2566583DA4}" srcOrd="2" destOrd="0" presId="urn:microsoft.com/office/officeart/2018/2/layout/IconVerticalSolidList"/>
    <dgm:cxn modelId="{39EB8E37-15AD-4B12-9445-9ADAED8BF0D1}" type="presParOf" srcId="{B6F26874-868D-4B5D-936A-07BAC190AB5D}" destId="{A2FC5978-B97E-40AB-8FD5-BF934AC44F33}" srcOrd="3" destOrd="0" presId="urn:microsoft.com/office/officeart/2018/2/layout/IconVerticalSolidList"/>
    <dgm:cxn modelId="{2163313A-F67E-4010-8CE8-864265BBEB25}" type="presParOf" srcId="{3EC19D4E-D051-47E3-958B-E7239B480331}" destId="{E1EA505C-DB19-4952-A023-B46AABE19F79}" srcOrd="5" destOrd="0" presId="urn:microsoft.com/office/officeart/2018/2/layout/IconVerticalSolidList"/>
    <dgm:cxn modelId="{76C27986-C5DD-4F58-85B8-8C440C05CCF2}" type="presParOf" srcId="{3EC19D4E-D051-47E3-958B-E7239B480331}" destId="{A9E584DD-13F5-4A0A-947E-45922F9AFD77}" srcOrd="6" destOrd="0" presId="urn:microsoft.com/office/officeart/2018/2/layout/IconVerticalSolidList"/>
    <dgm:cxn modelId="{A571B404-1A3E-4979-B8B6-5B24A1CB656A}" type="presParOf" srcId="{A9E584DD-13F5-4A0A-947E-45922F9AFD77}" destId="{6C387DAC-A9A0-4E90-9A49-B3A232323B12}" srcOrd="0" destOrd="0" presId="urn:microsoft.com/office/officeart/2018/2/layout/IconVerticalSolidList"/>
    <dgm:cxn modelId="{599A6112-0A00-4CFE-B72A-130A2C16B18E}" type="presParOf" srcId="{A9E584DD-13F5-4A0A-947E-45922F9AFD77}" destId="{F9F631DC-47B4-4C67-A1B0-D3082A3C9409}" srcOrd="1" destOrd="0" presId="urn:microsoft.com/office/officeart/2018/2/layout/IconVerticalSolidList"/>
    <dgm:cxn modelId="{AD6AAD66-0DAD-4336-A7B1-BE882BEED534}" type="presParOf" srcId="{A9E584DD-13F5-4A0A-947E-45922F9AFD77}" destId="{20C96391-CEC7-49C0-B6EE-C7878FD52028}" srcOrd="2" destOrd="0" presId="urn:microsoft.com/office/officeart/2018/2/layout/IconVerticalSolidList"/>
    <dgm:cxn modelId="{61372DED-AC87-4ACC-ACF4-0A5E86B1A367}" type="presParOf" srcId="{A9E584DD-13F5-4A0A-947E-45922F9AFD77}" destId="{F3FC963C-81BA-4C2C-8C4C-D65C32C212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F50FB-4594-4D02-936B-F6DF235A5512}">
      <dsp:nvSpPr>
        <dsp:cNvPr id="0" name=""/>
        <dsp:cNvSpPr/>
      </dsp:nvSpPr>
      <dsp:spPr>
        <a:xfrm>
          <a:off x="-6210303" y="-950751"/>
          <a:ext cx="7397734" cy="7397734"/>
        </a:xfrm>
        <a:prstGeom prst="blockArc">
          <a:avLst>
            <a:gd name="adj1" fmla="val 18900000"/>
            <a:gd name="adj2" fmla="val 2700000"/>
            <a:gd name="adj3" fmla="val 292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6788A-5225-4268-957A-48FBFCE1E5D0}">
      <dsp:nvSpPr>
        <dsp:cNvPr id="0" name=""/>
        <dsp:cNvSpPr/>
      </dsp:nvSpPr>
      <dsp:spPr>
        <a:xfrm>
          <a:off x="385560" y="249858"/>
          <a:ext cx="4608077" cy="49949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64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challenge</a:t>
          </a:r>
        </a:p>
      </dsp:txBody>
      <dsp:txXfrm>
        <a:off x="385560" y="249858"/>
        <a:ext cx="4608077" cy="499497"/>
      </dsp:txXfrm>
    </dsp:sp>
    <dsp:sp modelId="{01019F87-6895-45F5-B81C-14B4A34A259B}">
      <dsp:nvSpPr>
        <dsp:cNvPr id="0" name=""/>
        <dsp:cNvSpPr/>
      </dsp:nvSpPr>
      <dsp:spPr>
        <a:xfrm>
          <a:off x="73374" y="187421"/>
          <a:ext cx="624371" cy="6243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B63113D-85C5-4B24-828D-603CF0856061}">
      <dsp:nvSpPr>
        <dsp:cNvPr id="0" name=""/>
        <dsp:cNvSpPr/>
      </dsp:nvSpPr>
      <dsp:spPr>
        <a:xfrm>
          <a:off x="837900" y="999544"/>
          <a:ext cx="4155737" cy="49949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64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Traditional Approaches vs Deep Learning</a:t>
          </a:r>
        </a:p>
      </dsp:txBody>
      <dsp:txXfrm>
        <a:off x="837900" y="999544"/>
        <a:ext cx="4155737" cy="499497"/>
      </dsp:txXfrm>
    </dsp:sp>
    <dsp:sp modelId="{8EDF4736-C777-4C99-8C21-7B1C19725F48}">
      <dsp:nvSpPr>
        <dsp:cNvPr id="0" name=""/>
        <dsp:cNvSpPr/>
      </dsp:nvSpPr>
      <dsp:spPr>
        <a:xfrm>
          <a:off x="525714" y="937107"/>
          <a:ext cx="624371" cy="6243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BADB338-348B-4033-945E-0FD9DA222F40}">
      <dsp:nvSpPr>
        <dsp:cNvPr id="0" name=""/>
        <dsp:cNvSpPr/>
      </dsp:nvSpPr>
      <dsp:spPr>
        <a:xfrm>
          <a:off x="1085780" y="1748680"/>
          <a:ext cx="3907857" cy="49949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64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Tools &amp; Dataset specifications</a:t>
          </a:r>
        </a:p>
      </dsp:txBody>
      <dsp:txXfrm>
        <a:off x="1085780" y="1748680"/>
        <a:ext cx="3907857" cy="499497"/>
      </dsp:txXfrm>
    </dsp:sp>
    <dsp:sp modelId="{7B847512-C0A6-4F16-9D96-AF2705186F13}">
      <dsp:nvSpPr>
        <dsp:cNvPr id="0" name=""/>
        <dsp:cNvSpPr/>
      </dsp:nvSpPr>
      <dsp:spPr>
        <a:xfrm>
          <a:off x="773594" y="1686243"/>
          <a:ext cx="624371" cy="6243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3F85879-C068-4520-BB84-CAECBAD91948}">
      <dsp:nvSpPr>
        <dsp:cNvPr id="0" name=""/>
        <dsp:cNvSpPr/>
      </dsp:nvSpPr>
      <dsp:spPr>
        <a:xfrm>
          <a:off x="1164926" y="2498366"/>
          <a:ext cx="3828712" cy="49949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64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Image Preprocessing</a:t>
          </a:r>
        </a:p>
      </dsp:txBody>
      <dsp:txXfrm>
        <a:off x="1164926" y="2498366"/>
        <a:ext cx="3828712" cy="499497"/>
      </dsp:txXfrm>
    </dsp:sp>
    <dsp:sp modelId="{4037DCA7-4FCE-4A84-9EBE-AB32E8188A27}">
      <dsp:nvSpPr>
        <dsp:cNvPr id="0" name=""/>
        <dsp:cNvSpPr/>
      </dsp:nvSpPr>
      <dsp:spPr>
        <a:xfrm>
          <a:off x="852740" y="2435929"/>
          <a:ext cx="624371" cy="6243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DE6B1E9-5BFF-41A6-87D5-0BF657A39C97}">
      <dsp:nvSpPr>
        <dsp:cNvPr id="0" name=""/>
        <dsp:cNvSpPr/>
      </dsp:nvSpPr>
      <dsp:spPr>
        <a:xfrm>
          <a:off x="1085780" y="3248052"/>
          <a:ext cx="3907857" cy="49949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64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Convolutional Neural Networks</a:t>
          </a:r>
        </a:p>
      </dsp:txBody>
      <dsp:txXfrm>
        <a:off x="1085780" y="3248052"/>
        <a:ext cx="3907857" cy="499497"/>
      </dsp:txXfrm>
    </dsp:sp>
    <dsp:sp modelId="{CA61E3A5-5134-4A3A-8180-A2A7A4076B29}">
      <dsp:nvSpPr>
        <dsp:cNvPr id="0" name=""/>
        <dsp:cNvSpPr/>
      </dsp:nvSpPr>
      <dsp:spPr>
        <a:xfrm>
          <a:off x="773594" y="3185615"/>
          <a:ext cx="624371" cy="6243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7EB8F9D-753B-48F7-A90D-4D88EB49850C}">
      <dsp:nvSpPr>
        <dsp:cNvPr id="0" name=""/>
        <dsp:cNvSpPr/>
      </dsp:nvSpPr>
      <dsp:spPr>
        <a:xfrm>
          <a:off x="837900" y="3997188"/>
          <a:ext cx="4155737" cy="49949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64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Key layers &amp; Suggested Architecture</a:t>
          </a:r>
        </a:p>
      </dsp:txBody>
      <dsp:txXfrm>
        <a:off x="837900" y="3997188"/>
        <a:ext cx="4155737" cy="499497"/>
      </dsp:txXfrm>
    </dsp:sp>
    <dsp:sp modelId="{E068EEE5-894F-498C-9702-EE61E1AF996C}">
      <dsp:nvSpPr>
        <dsp:cNvPr id="0" name=""/>
        <dsp:cNvSpPr/>
      </dsp:nvSpPr>
      <dsp:spPr>
        <a:xfrm>
          <a:off x="525714" y="3934751"/>
          <a:ext cx="624371" cy="6243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8595571-0B3E-4594-A099-09BBEA59B716}">
      <dsp:nvSpPr>
        <dsp:cNvPr id="0" name=""/>
        <dsp:cNvSpPr/>
      </dsp:nvSpPr>
      <dsp:spPr>
        <a:xfrm>
          <a:off x="385560" y="4746874"/>
          <a:ext cx="4608077" cy="49949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6476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Code Review &amp; Evaluation</a:t>
          </a:r>
        </a:p>
      </dsp:txBody>
      <dsp:txXfrm>
        <a:off x="385560" y="4746874"/>
        <a:ext cx="4608077" cy="499497"/>
      </dsp:txXfrm>
    </dsp:sp>
    <dsp:sp modelId="{F8F78A4D-59D8-4876-A270-162B970D9158}">
      <dsp:nvSpPr>
        <dsp:cNvPr id="0" name=""/>
        <dsp:cNvSpPr/>
      </dsp:nvSpPr>
      <dsp:spPr>
        <a:xfrm>
          <a:off x="73374" y="4684437"/>
          <a:ext cx="624371" cy="62437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56211-8F44-450F-B1E9-E79C2CD8C787}">
      <dsp:nvSpPr>
        <dsp:cNvPr id="0" name=""/>
        <dsp:cNvSpPr/>
      </dsp:nvSpPr>
      <dsp:spPr>
        <a:xfrm>
          <a:off x="-240868" y="9028"/>
          <a:ext cx="8431382" cy="1008736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E7BF5-81EB-4F35-8A92-9FD97696641C}">
      <dsp:nvSpPr>
        <dsp:cNvPr id="0" name=""/>
        <dsp:cNvSpPr/>
      </dsp:nvSpPr>
      <dsp:spPr>
        <a:xfrm>
          <a:off x="64274" y="235994"/>
          <a:ext cx="554804" cy="554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0B813-8D39-45C5-A3E5-C6FC10746C4D}">
      <dsp:nvSpPr>
        <dsp:cNvPr id="0" name=""/>
        <dsp:cNvSpPr/>
      </dsp:nvSpPr>
      <dsp:spPr>
        <a:xfrm>
          <a:off x="924222" y="9028"/>
          <a:ext cx="7264012" cy="1008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58" tIns="106758" rIns="106758" bIns="1067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Primary Objective: </a:t>
          </a:r>
          <a:r>
            <a:rPr lang="en-US" sz="1800" kern="1200"/>
            <a:t>To accurately identify handwritten digits (0-9) and uppercase English letters (A-Z) using a filtered subset of the EMNIST Byclass dataset (total 36 classes).</a:t>
          </a:r>
        </a:p>
      </dsp:txBody>
      <dsp:txXfrm>
        <a:off x="924222" y="9028"/>
        <a:ext cx="7264012" cy="1008736"/>
      </dsp:txXfrm>
    </dsp:sp>
    <dsp:sp modelId="{9D6C1165-1F79-4C2C-8C0B-3EF9B79304AC}">
      <dsp:nvSpPr>
        <dsp:cNvPr id="0" name=""/>
        <dsp:cNvSpPr/>
      </dsp:nvSpPr>
      <dsp:spPr>
        <a:xfrm>
          <a:off x="-240868" y="1269949"/>
          <a:ext cx="8431382" cy="10087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65304-939F-446F-B6A5-AB897016E802}">
      <dsp:nvSpPr>
        <dsp:cNvPr id="0" name=""/>
        <dsp:cNvSpPr/>
      </dsp:nvSpPr>
      <dsp:spPr>
        <a:xfrm>
          <a:off x="64274" y="1496914"/>
          <a:ext cx="554804" cy="554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7354A-178F-41A6-B18D-68ACC8B69E47}">
      <dsp:nvSpPr>
        <dsp:cNvPr id="0" name=""/>
        <dsp:cNvSpPr/>
      </dsp:nvSpPr>
      <dsp:spPr>
        <a:xfrm>
          <a:off x="924222" y="1269949"/>
          <a:ext cx="7264012" cy="1008736"/>
        </a:xfrm>
        <a:prstGeom prst="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758" tIns="106758" rIns="106758" bIns="1067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Technological Focus: </a:t>
          </a:r>
          <a:r>
            <a:rPr lang="en-US" sz="1800" kern="1200" dirty="0"/>
            <a:t>Leverage Deep Learning, specifically Convolutional Neural Networks (CNNs), for end-to-end character recognition.</a:t>
          </a:r>
        </a:p>
      </dsp:txBody>
      <dsp:txXfrm>
        <a:off x="924222" y="1269949"/>
        <a:ext cx="7264012" cy="1008736"/>
      </dsp:txXfrm>
    </dsp:sp>
    <dsp:sp modelId="{64DF0480-11A9-472D-97E8-DD795B140D2D}">
      <dsp:nvSpPr>
        <dsp:cNvPr id="0" name=""/>
        <dsp:cNvSpPr/>
      </dsp:nvSpPr>
      <dsp:spPr>
        <a:xfrm>
          <a:off x="-240868" y="2530869"/>
          <a:ext cx="8431382" cy="10087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64F8C-3159-4789-86BB-34B955BAC2DA}">
      <dsp:nvSpPr>
        <dsp:cNvPr id="0" name=""/>
        <dsp:cNvSpPr/>
      </dsp:nvSpPr>
      <dsp:spPr>
        <a:xfrm>
          <a:off x="64274" y="2757835"/>
          <a:ext cx="554804" cy="554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87816-9BDC-4362-B545-3E2142A0DD08}">
      <dsp:nvSpPr>
        <dsp:cNvPr id="0" name=""/>
        <dsp:cNvSpPr/>
      </dsp:nvSpPr>
      <dsp:spPr>
        <a:xfrm>
          <a:off x="924222" y="2530869"/>
          <a:ext cx="7264012" cy="1008736"/>
        </a:xfrm>
        <a:prstGeom prst="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758" tIns="106758" rIns="106758" bIns="1067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Hardware challenge: </a:t>
          </a:r>
          <a:r>
            <a:rPr lang="en-US" sz="1800" kern="1200" dirty="0"/>
            <a:t>Excluded lower case letters due to complexity &amp; performance issues (our python kernel kept crashing due to GPU memory shortage)</a:t>
          </a:r>
        </a:p>
      </dsp:txBody>
      <dsp:txXfrm>
        <a:off x="924222" y="2530869"/>
        <a:ext cx="7264012" cy="1008736"/>
      </dsp:txXfrm>
    </dsp:sp>
    <dsp:sp modelId="{A0F0B20F-135E-429D-BC60-6E91C23E9CD6}">
      <dsp:nvSpPr>
        <dsp:cNvPr id="0" name=""/>
        <dsp:cNvSpPr/>
      </dsp:nvSpPr>
      <dsp:spPr>
        <a:xfrm>
          <a:off x="-240868" y="3791789"/>
          <a:ext cx="8431382" cy="1008736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CB82F-6B5D-407B-88C9-E3CD92484295}">
      <dsp:nvSpPr>
        <dsp:cNvPr id="0" name=""/>
        <dsp:cNvSpPr/>
      </dsp:nvSpPr>
      <dsp:spPr>
        <a:xfrm>
          <a:off x="64274" y="4018755"/>
          <a:ext cx="554804" cy="5548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1BD44-DB61-49A8-848D-F932F248039F}">
      <dsp:nvSpPr>
        <dsp:cNvPr id="0" name=""/>
        <dsp:cNvSpPr/>
      </dsp:nvSpPr>
      <dsp:spPr>
        <a:xfrm>
          <a:off x="924222" y="3791789"/>
          <a:ext cx="3794121" cy="1008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58" tIns="106758" rIns="106758" bIns="1067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Scope of Work: </a:t>
          </a:r>
          <a:endParaRPr lang="en-US" sz="1800" kern="1200" dirty="0"/>
        </a:p>
      </dsp:txBody>
      <dsp:txXfrm>
        <a:off x="924222" y="3791789"/>
        <a:ext cx="3794121" cy="1008736"/>
      </dsp:txXfrm>
    </dsp:sp>
    <dsp:sp modelId="{3BC3CC3E-CBF3-46DF-B8E2-8393969380CC}">
      <dsp:nvSpPr>
        <dsp:cNvPr id="0" name=""/>
        <dsp:cNvSpPr/>
      </dsp:nvSpPr>
      <dsp:spPr>
        <a:xfrm>
          <a:off x="3577444" y="3800818"/>
          <a:ext cx="4437920" cy="1008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58" tIns="106758" rIns="106758" bIns="10675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- Design and implement a CNN architecture suitable for the 36-class character set.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- Train and evaluate the CNN model on the EMNIST data.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- Analyze model performance, including per-class accuracy and challenges like class imbalance.</a:t>
          </a:r>
        </a:p>
      </dsp:txBody>
      <dsp:txXfrm>
        <a:off x="3577444" y="3800818"/>
        <a:ext cx="4437920" cy="10087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2C233-0DDD-4726-A9D7-46C0573491E9}">
      <dsp:nvSpPr>
        <dsp:cNvPr id="0" name=""/>
        <dsp:cNvSpPr/>
      </dsp:nvSpPr>
      <dsp:spPr>
        <a:xfrm>
          <a:off x="3590" y="175921"/>
          <a:ext cx="1432265" cy="14322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DC426-A4B6-4E94-B0EE-27E0C82F7497}">
      <dsp:nvSpPr>
        <dsp:cNvPr id="0" name=""/>
        <dsp:cNvSpPr/>
      </dsp:nvSpPr>
      <dsp:spPr>
        <a:xfrm>
          <a:off x="3590" y="1801384"/>
          <a:ext cx="4092187" cy="134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Template Matching: Compares input images to predefined character templates.</a:t>
          </a:r>
        </a:p>
      </dsp:txBody>
      <dsp:txXfrm>
        <a:off x="3590" y="1801384"/>
        <a:ext cx="4092187" cy="1341562"/>
      </dsp:txXfrm>
    </dsp:sp>
    <dsp:sp modelId="{B71DF78B-3828-4B10-8F87-18FC9F9FB884}">
      <dsp:nvSpPr>
        <dsp:cNvPr id="0" name=""/>
        <dsp:cNvSpPr/>
      </dsp:nvSpPr>
      <dsp:spPr>
        <a:xfrm>
          <a:off x="3999" y="3408727"/>
          <a:ext cx="4092187" cy="1436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- Pros: </a:t>
          </a:r>
          <a:r>
            <a:rPr lang="en-US" sz="1700" kern="1200" dirty="0"/>
            <a:t>Computationally efficient in classification, simple concept.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- Cons: </a:t>
          </a:r>
          <a:r>
            <a:rPr lang="en-US" sz="1700" kern="1200" dirty="0"/>
            <a:t>Lacks robustness against variations in style, scale, and rotation; sensitive to noise.</a:t>
          </a:r>
        </a:p>
      </dsp:txBody>
      <dsp:txXfrm>
        <a:off x="3999" y="3408727"/>
        <a:ext cx="4092187" cy="1436077"/>
      </dsp:txXfrm>
    </dsp:sp>
    <dsp:sp modelId="{C467043A-FC2E-4378-807C-743181320CC6}">
      <dsp:nvSpPr>
        <dsp:cNvPr id="0" name=""/>
        <dsp:cNvSpPr/>
      </dsp:nvSpPr>
      <dsp:spPr>
        <a:xfrm>
          <a:off x="4811910" y="175921"/>
          <a:ext cx="1432265" cy="14322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1DE2C-224F-476A-8C77-6356096A9609}">
      <dsp:nvSpPr>
        <dsp:cNvPr id="0" name=""/>
        <dsp:cNvSpPr/>
      </dsp:nvSpPr>
      <dsp:spPr>
        <a:xfrm>
          <a:off x="4811910" y="1801384"/>
          <a:ext cx="4092187" cy="134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Manual Feature Engineering: Techniques like Histogram of Oriented Gradients (HOG), Local Binary Patterns (LBP) extract features, followed by classifiers (e.g., SVM). (General Knowledge)</a:t>
          </a:r>
        </a:p>
      </dsp:txBody>
      <dsp:txXfrm>
        <a:off x="4811910" y="1801384"/>
        <a:ext cx="4092187" cy="1341562"/>
      </dsp:txXfrm>
    </dsp:sp>
    <dsp:sp modelId="{08A88F72-DA02-4883-A6BE-8A4C360245CD}">
      <dsp:nvSpPr>
        <dsp:cNvPr id="0" name=""/>
        <dsp:cNvSpPr/>
      </dsp:nvSpPr>
      <dsp:spPr>
        <a:xfrm>
          <a:off x="4815306" y="3408727"/>
          <a:ext cx="4092187" cy="1436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</a:t>
          </a:r>
          <a:r>
            <a:rPr lang="en-US" sz="1700" b="1" kern="1200" dirty="0"/>
            <a:t>Pros: </a:t>
          </a:r>
          <a:r>
            <a:rPr lang="en-US" sz="1700" kern="1200" dirty="0"/>
            <a:t>Can be effective if features are well-chosen. (General Knowledge)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</a:t>
          </a:r>
          <a:r>
            <a:rPr lang="en-US" sz="1700" b="1" kern="1200" dirty="0"/>
            <a:t>Cons: </a:t>
          </a:r>
          <a:r>
            <a:rPr lang="en-US" sz="1700" kern="1200" dirty="0"/>
            <a:t>Feature engineering is often complex, time-consuming, and may not capture optimal representations.</a:t>
          </a:r>
        </a:p>
      </dsp:txBody>
      <dsp:txXfrm>
        <a:off x="4815306" y="3408727"/>
        <a:ext cx="4092187" cy="14360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E0F18-9C09-4BFC-9DEA-8B90E656F515}">
      <dsp:nvSpPr>
        <dsp:cNvPr id="0" name=""/>
        <dsp:cNvSpPr/>
      </dsp:nvSpPr>
      <dsp:spPr>
        <a:xfrm>
          <a:off x="0" y="1556"/>
          <a:ext cx="8342671" cy="6630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3222F-2B38-4768-891E-273769F1EC33}">
      <dsp:nvSpPr>
        <dsp:cNvPr id="0" name=""/>
        <dsp:cNvSpPr/>
      </dsp:nvSpPr>
      <dsp:spPr>
        <a:xfrm>
          <a:off x="200581" y="150748"/>
          <a:ext cx="364693" cy="3646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6270C-579F-4F3F-9B7A-DCFD6F9244F5}">
      <dsp:nvSpPr>
        <dsp:cNvPr id="0" name=""/>
        <dsp:cNvSpPr/>
      </dsp:nvSpPr>
      <dsp:spPr>
        <a:xfrm>
          <a:off x="765855" y="1556"/>
          <a:ext cx="7576815" cy="66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76" tIns="70176" rIns="70176" bIns="701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Collection &amp; Preparation</a:t>
          </a:r>
          <a:r>
            <a:rPr lang="en-US" sz="1600" kern="1200" dirty="0"/>
            <a:t>: Gather, filter (EMNIST </a:t>
          </a:r>
          <a:r>
            <a:rPr lang="en-US" sz="1600" kern="1200" dirty="0" err="1"/>
            <a:t>byclass</a:t>
          </a:r>
          <a:r>
            <a:rPr lang="en-US" sz="1600" kern="1200" dirty="0"/>
            <a:t>), and structure the dataset.</a:t>
          </a:r>
        </a:p>
      </dsp:txBody>
      <dsp:txXfrm>
        <a:off x="765855" y="1556"/>
        <a:ext cx="7576815" cy="663078"/>
      </dsp:txXfrm>
    </dsp:sp>
    <dsp:sp modelId="{4098A887-411C-4CD5-8699-73A7C9A920D3}">
      <dsp:nvSpPr>
        <dsp:cNvPr id="0" name=""/>
        <dsp:cNvSpPr/>
      </dsp:nvSpPr>
      <dsp:spPr>
        <a:xfrm>
          <a:off x="0" y="830404"/>
          <a:ext cx="8342671" cy="6630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33B7E-C88A-454E-BD15-64195B66F941}">
      <dsp:nvSpPr>
        <dsp:cNvPr id="0" name=""/>
        <dsp:cNvSpPr/>
      </dsp:nvSpPr>
      <dsp:spPr>
        <a:xfrm>
          <a:off x="200581" y="979597"/>
          <a:ext cx="364693" cy="3646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2D486-2453-45F5-B226-B1C46A66A1D9}">
      <dsp:nvSpPr>
        <dsp:cNvPr id="0" name=""/>
        <dsp:cNvSpPr/>
      </dsp:nvSpPr>
      <dsp:spPr>
        <a:xfrm>
          <a:off x="765855" y="830404"/>
          <a:ext cx="7576815" cy="66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76" tIns="70176" rIns="70176" bIns="701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Preprocessing: </a:t>
          </a:r>
          <a:r>
            <a:rPr lang="en-US" sz="1600" kern="1200" dirty="0"/>
            <a:t>Clean, normalize, augment (if needed), reorient, reshape, and split data (train/validation/test); one-hot encode labels.</a:t>
          </a:r>
        </a:p>
      </dsp:txBody>
      <dsp:txXfrm>
        <a:off x="765855" y="830404"/>
        <a:ext cx="7576815" cy="663078"/>
      </dsp:txXfrm>
    </dsp:sp>
    <dsp:sp modelId="{31A4B82B-CEE4-4B42-B3E2-A93458C08665}">
      <dsp:nvSpPr>
        <dsp:cNvPr id="0" name=""/>
        <dsp:cNvSpPr/>
      </dsp:nvSpPr>
      <dsp:spPr>
        <a:xfrm>
          <a:off x="0" y="1659252"/>
          <a:ext cx="8342671" cy="6630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67D5C-28F3-4691-88BA-2D604CFC6D13}">
      <dsp:nvSpPr>
        <dsp:cNvPr id="0" name=""/>
        <dsp:cNvSpPr/>
      </dsp:nvSpPr>
      <dsp:spPr>
        <a:xfrm>
          <a:off x="200581" y="1808445"/>
          <a:ext cx="364693" cy="3646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56694-856C-4102-8D13-C9AADD978D69}">
      <dsp:nvSpPr>
        <dsp:cNvPr id="0" name=""/>
        <dsp:cNvSpPr/>
      </dsp:nvSpPr>
      <dsp:spPr>
        <a:xfrm>
          <a:off x="765855" y="1659252"/>
          <a:ext cx="7576815" cy="66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76" tIns="70176" rIns="70176" bIns="701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Model Design: </a:t>
          </a:r>
          <a:r>
            <a:rPr lang="en-US" sz="1600" kern="1200" dirty="0"/>
            <a:t>Define the CNN architecture (layers, activation functions).</a:t>
          </a:r>
        </a:p>
      </dsp:txBody>
      <dsp:txXfrm>
        <a:off x="765855" y="1659252"/>
        <a:ext cx="7576815" cy="663078"/>
      </dsp:txXfrm>
    </dsp:sp>
    <dsp:sp modelId="{D088AAC0-3C5B-4DFE-AEEA-DA43C1588124}">
      <dsp:nvSpPr>
        <dsp:cNvPr id="0" name=""/>
        <dsp:cNvSpPr/>
      </dsp:nvSpPr>
      <dsp:spPr>
        <a:xfrm>
          <a:off x="0" y="2488100"/>
          <a:ext cx="8342671" cy="6630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AF7FB-70AB-46F2-A188-E451E3C750EF}">
      <dsp:nvSpPr>
        <dsp:cNvPr id="0" name=""/>
        <dsp:cNvSpPr/>
      </dsp:nvSpPr>
      <dsp:spPr>
        <a:xfrm>
          <a:off x="200581" y="2637293"/>
          <a:ext cx="364693" cy="3646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8DB73-3984-4E9C-A5FD-24DB72EAFA56}">
      <dsp:nvSpPr>
        <dsp:cNvPr id="0" name=""/>
        <dsp:cNvSpPr/>
      </dsp:nvSpPr>
      <dsp:spPr>
        <a:xfrm>
          <a:off x="765855" y="2488100"/>
          <a:ext cx="7576815" cy="66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76" tIns="70176" rIns="70176" bIns="701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Model Training: </a:t>
          </a:r>
          <a:r>
            <a:rPr lang="en-US" sz="1600" kern="1200" dirty="0"/>
            <a:t>Feed data to the model, iteratively adjust weights using an optimizer (Adam) and loss function (Categorical Cross-Entropy).</a:t>
          </a:r>
        </a:p>
      </dsp:txBody>
      <dsp:txXfrm>
        <a:off x="765855" y="2488100"/>
        <a:ext cx="7576815" cy="663078"/>
      </dsp:txXfrm>
    </dsp:sp>
    <dsp:sp modelId="{0719175F-E5D7-4D74-84B8-1405C7C47570}">
      <dsp:nvSpPr>
        <dsp:cNvPr id="0" name=""/>
        <dsp:cNvSpPr/>
      </dsp:nvSpPr>
      <dsp:spPr>
        <a:xfrm>
          <a:off x="0" y="3316949"/>
          <a:ext cx="8342671" cy="6630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A72B34-390B-495E-944B-3EB7FC5B1A0E}">
      <dsp:nvSpPr>
        <dsp:cNvPr id="0" name=""/>
        <dsp:cNvSpPr/>
      </dsp:nvSpPr>
      <dsp:spPr>
        <a:xfrm>
          <a:off x="200581" y="3466141"/>
          <a:ext cx="364693" cy="3646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DD94A-8C52-4E61-93CE-A9F0F8EC8EEB}">
      <dsp:nvSpPr>
        <dsp:cNvPr id="0" name=""/>
        <dsp:cNvSpPr/>
      </dsp:nvSpPr>
      <dsp:spPr>
        <a:xfrm>
          <a:off x="765855" y="3316949"/>
          <a:ext cx="7576815" cy="66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76" tIns="70176" rIns="70176" bIns="701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Model Evaluation: </a:t>
          </a:r>
          <a:r>
            <a:rPr lang="en-US" sz="1600" kern="1200" dirty="0"/>
            <a:t>Assess performance on unseen test data using metrics (accuracy, per-class analysis).</a:t>
          </a:r>
        </a:p>
      </dsp:txBody>
      <dsp:txXfrm>
        <a:off x="765855" y="3316949"/>
        <a:ext cx="7576815" cy="663078"/>
      </dsp:txXfrm>
    </dsp:sp>
    <dsp:sp modelId="{27D389E8-1E54-4554-9F23-71FB8C87B694}">
      <dsp:nvSpPr>
        <dsp:cNvPr id="0" name=""/>
        <dsp:cNvSpPr/>
      </dsp:nvSpPr>
      <dsp:spPr>
        <a:xfrm>
          <a:off x="0" y="4145797"/>
          <a:ext cx="8342671" cy="6630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91A48-0741-4955-8436-CD5AE9D6A62D}">
      <dsp:nvSpPr>
        <dsp:cNvPr id="0" name=""/>
        <dsp:cNvSpPr/>
      </dsp:nvSpPr>
      <dsp:spPr>
        <a:xfrm>
          <a:off x="200581" y="4294989"/>
          <a:ext cx="364693" cy="3646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33B5F-FB07-4B70-8638-9E22376BBF99}">
      <dsp:nvSpPr>
        <dsp:cNvPr id="0" name=""/>
        <dsp:cNvSpPr/>
      </dsp:nvSpPr>
      <dsp:spPr>
        <a:xfrm>
          <a:off x="765855" y="4145797"/>
          <a:ext cx="7576815" cy="663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76" tIns="70176" rIns="70176" bIns="701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Tuning &amp; Deployment:</a:t>
          </a:r>
          <a:r>
            <a:rPr lang="en-US" sz="1600" kern="1200" dirty="0"/>
            <a:t> Refine model based on evaluation (e.g., address class imbalance), save for future use (e.g., web application).</a:t>
          </a:r>
        </a:p>
      </dsp:txBody>
      <dsp:txXfrm>
        <a:off x="765855" y="4145797"/>
        <a:ext cx="7576815" cy="6630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D9546-263B-490C-9826-113D57E05B08}">
      <dsp:nvSpPr>
        <dsp:cNvPr id="0" name=""/>
        <dsp:cNvSpPr/>
      </dsp:nvSpPr>
      <dsp:spPr>
        <a:xfrm>
          <a:off x="0" y="0"/>
          <a:ext cx="6163035" cy="730904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Grayscale:</a:t>
          </a:r>
          <a:r>
            <a:rPr lang="en-US" sz="1300" kern="1200"/>
            <a:t> EMNIST images are inherently grayscale.</a:t>
          </a:r>
        </a:p>
      </dsp:txBody>
      <dsp:txXfrm>
        <a:off x="21407" y="21407"/>
        <a:ext cx="5288817" cy="688090"/>
      </dsp:txXfrm>
    </dsp:sp>
    <dsp:sp modelId="{5CDCC60B-CC48-413D-A0B9-C090D5F47542}">
      <dsp:nvSpPr>
        <dsp:cNvPr id="0" name=""/>
        <dsp:cNvSpPr/>
      </dsp:nvSpPr>
      <dsp:spPr>
        <a:xfrm>
          <a:off x="460226" y="832418"/>
          <a:ext cx="6163035" cy="730904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Normalization: </a:t>
          </a:r>
          <a:r>
            <a:rPr lang="en-US" sz="1300" kern="1200" dirty="0"/>
            <a:t>Pixel intensity values scaled from 0-255 to the [0, 1] range.</a:t>
          </a:r>
        </a:p>
      </dsp:txBody>
      <dsp:txXfrm>
        <a:off x="481633" y="853825"/>
        <a:ext cx="5184906" cy="688090"/>
      </dsp:txXfrm>
    </dsp:sp>
    <dsp:sp modelId="{A485674A-0A82-4611-A80A-282AC8C412C4}">
      <dsp:nvSpPr>
        <dsp:cNvPr id="0" name=""/>
        <dsp:cNvSpPr/>
      </dsp:nvSpPr>
      <dsp:spPr>
        <a:xfrm>
          <a:off x="920453" y="1664837"/>
          <a:ext cx="6163035" cy="730904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Reshaping:</a:t>
          </a:r>
          <a:r>
            <a:rPr lang="en-US" sz="1300" kern="1200" dirty="0"/>
            <a:t> Images reshaped to (28*28*1) vector to include a channel dimension for CNN input.</a:t>
          </a:r>
        </a:p>
      </dsp:txBody>
      <dsp:txXfrm>
        <a:off x="941860" y="1686244"/>
        <a:ext cx="5184906" cy="688090"/>
      </dsp:txXfrm>
    </dsp:sp>
    <dsp:sp modelId="{ED53A76F-C56E-4F56-9C41-308E2F89DB48}">
      <dsp:nvSpPr>
        <dsp:cNvPr id="0" name=""/>
        <dsp:cNvSpPr/>
      </dsp:nvSpPr>
      <dsp:spPr>
        <a:xfrm>
          <a:off x="1380679" y="2497256"/>
          <a:ext cx="6163035" cy="730904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Image Orientation: </a:t>
          </a:r>
          <a:r>
            <a:rPr lang="en-US" sz="1300" kern="1200" dirty="0"/>
            <a:t>Images rotated and flipped to match standard viewing orientation (as EMNIST raw images can be transposed/flipped).</a:t>
          </a:r>
        </a:p>
      </dsp:txBody>
      <dsp:txXfrm>
        <a:off x="1402086" y="2518663"/>
        <a:ext cx="5184906" cy="688090"/>
      </dsp:txXfrm>
    </dsp:sp>
    <dsp:sp modelId="{D7E35946-FC5A-406E-9C91-60A912FCA3A9}">
      <dsp:nvSpPr>
        <dsp:cNvPr id="0" name=""/>
        <dsp:cNvSpPr/>
      </dsp:nvSpPr>
      <dsp:spPr>
        <a:xfrm>
          <a:off x="1840906" y="3329674"/>
          <a:ext cx="6163035" cy="730904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Label Encoding: </a:t>
          </a:r>
          <a:r>
            <a:rPr lang="en-US" sz="1300" kern="1200"/>
            <a:t>Class labels converted to one-hot encoded vectors (e.g., 'A' (class 10) -&gt; [0,..1,..0] for 36 classes).</a:t>
          </a:r>
        </a:p>
      </dsp:txBody>
      <dsp:txXfrm>
        <a:off x="1862313" y="3351081"/>
        <a:ext cx="5184906" cy="688090"/>
      </dsp:txXfrm>
    </dsp:sp>
    <dsp:sp modelId="{F67BE5C3-8949-4890-B952-FE21C9A78F3B}">
      <dsp:nvSpPr>
        <dsp:cNvPr id="0" name=""/>
        <dsp:cNvSpPr/>
      </dsp:nvSpPr>
      <dsp:spPr>
        <a:xfrm>
          <a:off x="5687947" y="533966"/>
          <a:ext cx="475087" cy="4750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94842" y="533966"/>
        <a:ext cx="261297" cy="357503"/>
      </dsp:txXfrm>
    </dsp:sp>
    <dsp:sp modelId="{2537F287-7F5C-49FC-980F-336A5653B3ED}">
      <dsp:nvSpPr>
        <dsp:cNvPr id="0" name=""/>
        <dsp:cNvSpPr/>
      </dsp:nvSpPr>
      <dsp:spPr>
        <a:xfrm>
          <a:off x="6148174" y="1366384"/>
          <a:ext cx="475087" cy="4750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55069" y="1366384"/>
        <a:ext cx="261297" cy="357503"/>
      </dsp:txXfrm>
    </dsp:sp>
    <dsp:sp modelId="{3ACC4713-80E8-4578-A933-A6ED41BF8C39}">
      <dsp:nvSpPr>
        <dsp:cNvPr id="0" name=""/>
        <dsp:cNvSpPr/>
      </dsp:nvSpPr>
      <dsp:spPr>
        <a:xfrm>
          <a:off x="6608400" y="2186621"/>
          <a:ext cx="475087" cy="4750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715295" y="2186621"/>
        <a:ext cx="261297" cy="357503"/>
      </dsp:txXfrm>
    </dsp:sp>
    <dsp:sp modelId="{0B7B4512-F3ED-44E6-B128-B0723BC2B6C9}">
      <dsp:nvSpPr>
        <dsp:cNvPr id="0" name=""/>
        <dsp:cNvSpPr/>
      </dsp:nvSpPr>
      <dsp:spPr>
        <a:xfrm>
          <a:off x="7068627" y="3027161"/>
          <a:ext cx="475087" cy="4750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175522" y="3027161"/>
        <a:ext cx="261297" cy="3575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2EDEB-7E74-452E-BC7A-10436591E6C2}">
      <dsp:nvSpPr>
        <dsp:cNvPr id="0" name=""/>
        <dsp:cNvSpPr/>
      </dsp:nvSpPr>
      <dsp:spPr>
        <a:xfrm>
          <a:off x="0" y="1808"/>
          <a:ext cx="7886700" cy="916611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B2CBE-7B6D-4198-844A-D0997F4EC7F0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41578-AD69-4075-8C20-10EF4D1BDC7E}">
      <dsp:nvSpPr>
        <dsp:cNvPr id="0" name=""/>
        <dsp:cNvSpPr/>
      </dsp:nvSpPr>
      <dsp:spPr>
        <a:xfrm>
          <a:off x="1058686" y="1808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Hierarchical Feature Learning: </a:t>
          </a:r>
          <a:r>
            <a:rPr lang="en-US" sz="1600" kern="1200" dirty="0"/>
            <a:t>Automatically learn relevant </a:t>
          </a:r>
          <a:r>
            <a:rPr lang="en-US" sz="1600" b="1" kern="1200" dirty="0"/>
            <a:t>visual features </a:t>
          </a:r>
          <a:r>
            <a:rPr lang="en-US" sz="1600" kern="1200" dirty="0"/>
            <a:t>(edges, corners, textures) directly from pixel data, eliminating manual feature engineering.</a:t>
          </a:r>
        </a:p>
      </dsp:txBody>
      <dsp:txXfrm>
        <a:off x="1058686" y="1808"/>
        <a:ext cx="6828013" cy="916611"/>
      </dsp:txXfrm>
    </dsp:sp>
    <dsp:sp modelId="{72E3D766-6834-402A-9FB9-1BC13BB7BF1A}">
      <dsp:nvSpPr>
        <dsp:cNvPr id="0" name=""/>
        <dsp:cNvSpPr/>
      </dsp:nvSpPr>
      <dsp:spPr>
        <a:xfrm>
          <a:off x="0" y="1147573"/>
          <a:ext cx="7886700" cy="91661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7E73D-1A50-430B-A83B-9A3560D4FBE6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7F3C4-F0BF-4203-9FDE-A602A6F634A1}">
      <dsp:nvSpPr>
        <dsp:cNvPr id="0" name=""/>
        <dsp:cNvSpPr/>
      </dsp:nvSpPr>
      <dsp:spPr>
        <a:xfrm>
          <a:off x="1058686" y="1147573"/>
          <a:ext cx="6828013" cy="916611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Spatial Invariance: </a:t>
          </a:r>
          <a:r>
            <a:rPr lang="en-US" sz="1600" kern="1200" dirty="0"/>
            <a:t>Robustness to variations in character position, scale, and minor distortions due to shared weights and pooling.</a:t>
          </a:r>
        </a:p>
      </dsp:txBody>
      <dsp:txXfrm>
        <a:off x="1058686" y="1147573"/>
        <a:ext cx="6828013" cy="916611"/>
      </dsp:txXfrm>
    </dsp:sp>
    <dsp:sp modelId="{9AAABC66-FB84-40FA-A123-661BC61187CD}">
      <dsp:nvSpPr>
        <dsp:cNvPr id="0" name=""/>
        <dsp:cNvSpPr/>
      </dsp:nvSpPr>
      <dsp:spPr>
        <a:xfrm>
          <a:off x="0" y="2293338"/>
          <a:ext cx="7886700" cy="91661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4B7B8-D7C1-45EB-83FA-C0F844240CC6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C5978-B97E-40AB-8FD5-BF934AC44F33}">
      <dsp:nvSpPr>
        <dsp:cNvPr id="0" name=""/>
        <dsp:cNvSpPr/>
      </dsp:nvSpPr>
      <dsp:spPr>
        <a:xfrm>
          <a:off x="1058686" y="2293338"/>
          <a:ext cx="6828013" cy="916611"/>
        </a:xfrm>
        <a:prstGeom prst="rect">
          <a:avLst/>
        </a:prstGeom>
        <a:solidFill>
          <a:schemeClr val="tx2">
            <a:lumMod val="40000"/>
            <a:lumOff val="60000"/>
            <a:alpha val="50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Parameter Sharing: </a:t>
          </a:r>
          <a:r>
            <a:rPr lang="en-US" sz="1600" kern="1200" dirty="0"/>
            <a:t>Kernels are convolved across the entire image, significantly reducing the number of parameters compared to fully connected networks, leading to more efficient training. (General Knowledge)</a:t>
          </a:r>
        </a:p>
      </dsp:txBody>
      <dsp:txXfrm>
        <a:off x="1058686" y="2293338"/>
        <a:ext cx="6828013" cy="916611"/>
      </dsp:txXfrm>
    </dsp:sp>
    <dsp:sp modelId="{6C387DAC-A9A0-4E90-9A49-B3A232323B12}">
      <dsp:nvSpPr>
        <dsp:cNvPr id="0" name=""/>
        <dsp:cNvSpPr/>
      </dsp:nvSpPr>
      <dsp:spPr>
        <a:xfrm>
          <a:off x="0" y="3439103"/>
          <a:ext cx="7886700" cy="916611"/>
        </a:xfrm>
        <a:prstGeom prst="roundRect">
          <a:avLst>
            <a:gd name="adj" fmla="val 10000"/>
          </a:avLst>
        </a:prstGeom>
        <a:solidFill>
          <a:schemeClr val="tx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631DC-47B4-4C67-A1B0-D3082A3C9409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C963C-81BA-4C2C-8C4C-D65C32C21285}">
      <dsp:nvSpPr>
        <dsp:cNvPr id="0" name=""/>
        <dsp:cNvSpPr/>
      </dsp:nvSpPr>
      <dsp:spPr>
        <a:xfrm>
          <a:off x="1058686" y="3439103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Proven Performance: </a:t>
          </a:r>
          <a:r>
            <a:rPr lang="en-US" sz="1600" kern="1200"/>
            <a:t>State-of-the-art results in various image recognition tasks, including character recognition.</a:t>
          </a:r>
        </a:p>
      </dsp:txBody>
      <dsp:txXfrm>
        <a:off x="1058686" y="3439103"/>
        <a:ext cx="6828013" cy="91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39B8F-6464-4E94-AEFE-9E80274450E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97333-64C8-42CF-BC77-29AFA114C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0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Focus on the CNN-based approach for the 36-class EMNIST subset, highlighting methodology and key results from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Detailed description of the specific EMNIST subset used, its size, and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59383-AF78-A6DA-18B4-3A2AE7CF5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911BB-E3AD-572E-FB24-B9635AF3F8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231E0-7BCA-4716-E4BF-9539AFA46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Detailed description of the specific EMNIST subset used, its size, and format.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0B5E6-EF43-DB6D-00CC-BB29FC4D0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00625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Outline the specific preprocessing steps applied to the EMNIST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CNNs, their purpose, and basic working principle, as described in the PDF.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Highlight the specific advantages of CNNs that make them suitable for character recognition.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the fundamental convolution operation with visual aid suggestions.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Describe the Convolutional, ReLU activation, and Max Pooling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Dropout, Flatten, and Dense layers, including the output layer with softmax.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Detail the specific CNN architecture implemented for the 36-class EMNIST task.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Describe the training setup, parameters, and key training metrics achieved.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A8621-04A8-40B4-A718-FD6A69CC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561D9-EE3E-72D5-A6A0-D7AFFAD8B4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88BA6-DDEC-59B2-604F-4E7568E255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Focus on the CNN-based approach for the 36-class EMNIST subset, highlighting methodology and key results from the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FCC7B-EA0F-8E19-E4EC-2E62D35D4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275039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Present the overall performance of the primary CNN model on the test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Discuss the performance variations across different character classes and highlight the issue of class imbalance.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Summarize the key achievements, findings, and overall success of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List key references, including the primary PDF report and dataset source.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the importance and inherent difficulties of handwritten character recognition.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Clearly define the main goal of the project and the specific dataset and techniques employed.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Briefly discuss older methods and their limitations to set the stage for deep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deep learning as a modern solution, highlighting CNNs as the chosen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Outline the standard steps involved in a deep learning project, tailored to this project's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Describe the primary software tools and libraries utilized in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the importance of GPUs and confirm their use in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700" y="3984"/>
            <a:ext cx="7032474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0" y="3985"/>
            <a:ext cx="7329573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9056" y="1341037"/>
            <a:ext cx="6623150" cy="2075550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i="1" dirty="0">
                <a:solidFill>
                  <a:schemeClr val="tx2"/>
                </a:solidFill>
              </a:rPr>
              <a:t>Handwritten Character Recognition using Convolutional Neural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170" y="5715032"/>
            <a:ext cx="6119244" cy="93735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500" b="1" i="1" dirty="0">
                <a:solidFill>
                  <a:schemeClr val="tx2"/>
                </a:solidFill>
              </a:rPr>
              <a:t>Presented By: Seif Sameh |Omar Elmelegy</a:t>
            </a:r>
          </a:p>
          <a:p>
            <a:pPr>
              <a:lnSpc>
                <a:spcPct val="90000"/>
              </a:lnSpc>
            </a:pPr>
            <a:r>
              <a:rPr lang="en-US" sz="2500" b="1" i="1" dirty="0">
                <a:solidFill>
                  <a:schemeClr val="tx2"/>
                </a:solidFill>
              </a:rPr>
              <a:t>Supervised By: Dr. Mohamed Gamal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4155"/>
            <a:ext cx="1886210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264295" y="4683666"/>
            <a:ext cx="1886211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Key Tools: TensorFlow &amp; 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 lnSpcReduction="10000"/>
          </a:bodyPr>
          <a:lstStyle/>
          <a:p>
            <a:endParaRPr lang="en-US" sz="1600" dirty="0">
              <a:solidFill>
                <a:schemeClr val="tx2"/>
              </a:solidFill>
            </a:endParaRPr>
          </a:p>
          <a:p>
            <a:pPr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TensorFlow:</a:t>
            </a:r>
            <a:r>
              <a:rPr lang="en-US" sz="1800" dirty="0">
                <a:solidFill>
                  <a:schemeClr val="tx2"/>
                </a:solidFill>
              </a:rPr>
              <a:t> An open-source library for numerical computation and large-scale machine learning, developed by Google. (General Knowledge)</a:t>
            </a:r>
          </a:p>
          <a:p>
            <a:pPr lvl="1">
              <a:defRPr sz="1600"/>
            </a:pPr>
            <a:r>
              <a:rPr lang="en-US" sz="1800" dirty="0">
                <a:solidFill>
                  <a:schemeClr val="tx2"/>
                </a:solidFill>
              </a:rPr>
              <a:t>Version used in this project: 2.19.0.</a:t>
            </a:r>
          </a:p>
          <a:p>
            <a:pPr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Keras API: </a:t>
            </a:r>
            <a:r>
              <a:rPr lang="en-US" sz="1800" dirty="0">
                <a:solidFill>
                  <a:schemeClr val="tx2"/>
                </a:solidFill>
              </a:rPr>
              <a:t>A high-level API integrated within TensorFlow, simplifying the process of building and training neural network models.</a:t>
            </a:r>
          </a:p>
          <a:p>
            <a:pPr lvl="1">
              <a:defRPr sz="1600"/>
            </a:pPr>
            <a:r>
              <a:rPr lang="en-US" sz="1800" dirty="0">
                <a:solidFill>
                  <a:schemeClr val="tx2"/>
                </a:solidFill>
              </a:rPr>
              <a:t>  Version used: 3.10.0.</a:t>
            </a:r>
          </a:p>
          <a:p>
            <a:pPr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Supporting Libraries: </a:t>
            </a:r>
            <a:r>
              <a:rPr lang="en-US" sz="1800" dirty="0">
                <a:solidFill>
                  <a:schemeClr val="tx2"/>
                </a:solidFill>
              </a:rPr>
              <a:t>NumPy for efficient numerical operations, Matplotlib &amp; Seaborn for data visualization, and Scikit-learn for metrics and data splitting utilities.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529" y="279748"/>
            <a:ext cx="7372350" cy="769083"/>
          </a:xfrm>
        </p:spPr>
        <p:txBody>
          <a:bodyPr anchor="b"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Hardware Acceleration: GPUs</a:t>
            </a:r>
          </a:p>
        </p:txBody>
      </p: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1"/>
            <a:ext cx="2521551" cy="2522848"/>
            <a:chOff x="-305" y="-1"/>
            <a:chExt cx="3832880" cy="2876136"/>
          </a:xfrm>
        </p:grpSpPr>
        <p:sp>
          <p:nvSpPr>
            <p:cNvPr id="4108" name="Freeform: Shape 4107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Freeform: Shape 4108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GeForce 256 - Wikipedia">
            <a:extLst>
              <a:ext uri="{FF2B5EF4-FFF2-40B4-BE49-F238E27FC236}">
                <a16:creationId xmlns:a16="http://schemas.microsoft.com/office/drawing/2014/main" id="{C14941ED-D152-6BBA-55D4-1F7232D77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534" y="2626987"/>
            <a:ext cx="4069311" cy="242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53" y="1160206"/>
            <a:ext cx="4069312" cy="520126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2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GPUs (Graphics Processing Units) </a:t>
            </a:r>
            <a:r>
              <a:rPr lang="en-US" sz="1800" dirty="0">
                <a:solidFill>
                  <a:schemeClr val="tx2"/>
                </a:solidFill>
              </a:rPr>
              <a:t>are essential for modern deep learning.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800" dirty="0">
                <a:solidFill>
                  <a:schemeClr val="tx2"/>
                </a:solidFill>
              </a:rPr>
              <a:t>  Their parallel processing capabilities significantly accelerate the training of CNNs, which involve numerous matrix computations. (General Knowledge)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Benefits: 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800" dirty="0">
                <a:solidFill>
                  <a:schemeClr val="tx2"/>
                </a:solidFill>
              </a:rPr>
              <a:t>  Drastically </a:t>
            </a:r>
            <a:r>
              <a:rPr lang="en-US" sz="1800" b="1" dirty="0">
                <a:solidFill>
                  <a:schemeClr val="tx2"/>
                </a:solidFill>
              </a:rPr>
              <a:t>reduced</a:t>
            </a:r>
            <a:r>
              <a:rPr lang="en-US" sz="1800" dirty="0">
                <a:solidFill>
                  <a:schemeClr val="tx2"/>
                </a:solidFill>
              </a:rPr>
              <a:t> training times for large datasets and complex models.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800" dirty="0">
                <a:solidFill>
                  <a:schemeClr val="tx2"/>
                </a:solidFill>
              </a:rPr>
              <a:t>  Enables </a:t>
            </a:r>
            <a:r>
              <a:rPr lang="en-US" sz="1800" b="1" dirty="0">
                <a:solidFill>
                  <a:schemeClr val="tx2"/>
                </a:solidFill>
              </a:rPr>
              <a:t>experimentation</a:t>
            </a:r>
            <a:r>
              <a:rPr lang="en-US" sz="1800" dirty="0">
                <a:solidFill>
                  <a:schemeClr val="tx2"/>
                </a:solidFill>
              </a:rPr>
              <a:t> with more sophisticated architectures.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Project Utilization: </a:t>
            </a:r>
            <a:r>
              <a:rPr lang="en-US" sz="1800" dirty="0">
                <a:solidFill>
                  <a:schemeClr val="tx2"/>
                </a:solidFill>
              </a:rPr>
              <a:t>GPU resources were available and utilized for training the CNN model, confirmed by TensorFlow.</a:t>
            </a:r>
          </a:p>
        </p:txBody>
      </p:sp>
      <p:grpSp>
        <p:nvGrpSpPr>
          <p:cNvPr id="4113" name="Group 4112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7370569" y="5084569"/>
            <a:ext cx="2151670" cy="1395192"/>
            <a:chOff x="-305" y="-4155"/>
            <a:chExt cx="2514948" cy="2174333"/>
          </a:xfrm>
        </p:grpSpPr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5" name="Freeform: Shape 4114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548" cy="1299411"/>
          </a:xfrm>
        </p:spPr>
        <p:txBody>
          <a:bodyPr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Dataset: EMNIST Byclass (Digits &amp; Uppercase)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918" y="1493951"/>
            <a:ext cx="4151705" cy="491612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700" b="1" dirty="0">
                <a:solidFill>
                  <a:schemeClr val="tx2"/>
                </a:solidFill>
              </a:rPr>
              <a:t>Source</a:t>
            </a:r>
            <a:r>
              <a:rPr lang="en-US" sz="1700" dirty="0">
                <a:solidFill>
                  <a:schemeClr val="tx2"/>
                </a:solidFill>
              </a:rPr>
              <a:t>: EMNIST (Extended MNIST) 'Byclass' dataset, derived from NIST Special Database 19.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1700" b="1" dirty="0">
                <a:solidFill>
                  <a:schemeClr val="tx2"/>
                </a:solidFill>
              </a:rPr>
              <a:t>Scope:</a:t>
            </a:r>
            <a:r>
              <a:rPr lang="en-US" sz="1700" dirty="0">
                <a:solidFill>
                  <a:schemeClr val="tx2"/>
                </a:solidFill>
              </a:rPr>
              <a:t> Filtered to 36 classes for this project: Digits (0-9) and Uppercase English letters (A-Z).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1700" b="1" dirty="0">
                <a:solidFill>
                  <a:schemeClr val="tx2"/>
                </a:solidFill>
              </a:rPr>
              <a:t>Dataset Size </a:t>
            </a:r>
            <a:r>
              <a:rPr lang="en-US" sz="1700" dirty="0">
                <a:solidFill>
                  <a:schemeClr val="tx2"/>
                </a:solidFill>
              </a:rPr>
              <a:t>(after filtering for 36 classes):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700" dirty="0">
                <a:solidFill>
                  <a:schemeClr val="tx2"/>
                </a:solidFill>
              </a:rPr>
              <a:t>  Training samples: 533,992.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700" dirty="0">
                <a:solidFill>
                  <a:schemeClr val="tx2"/>
                </a:solidFill>
              </a:rPr>
              <a:t>  Test samples: 89,263.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1700" b="1" dirty="0">
                <a:solidFill>
                  <a:schemeClr val="tx2"/>
                </a:solidFill>
              </a:rPr>
              <a:t>Image Format</a:t>
            </a:r>
            <a:r>
              <a:rPr lang="en-US" sz="1700" dirty="0">
                <a:solidFill>
                  <a:schemeClr val="tx2"/>
                </a:solidFill>
              </a:rPr>
              <a:t>: (28*28)-pixel grayscale images.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1700" b="1" dirty="0">
                <a:solidFill>
                  <a:schemeClr val="tx2"/>
                </a:solidFill>
              </a:rPr>
              <a:t>Note</a:t>
            </a:r>
            <a:r>
              <a:rPr lang="en-US" sz="1700" dirty="0">
                <a:solidFill>
                  <a:schemeClr val="tx2"/>
                </a:solidFill>
              </a:rPr>
              <a:t>: The dataset exhibits class imbalance, which was considered during the project.</a:t>
            </a:r>
          </a:p>
          <a:p>
            <a:pPr>
              <a:lnSpc>
                <a:spcPct val="90000"/>
              </a:lnSpc>
              <a:defRPr sz="1800"/>
            </a:pP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669019" y="4465804"/>
            <a:ext cx="3061444" cy="1722949"/>
            <a:chOff x="-305" y="-1"/>
            <a:chExt cx="3832880" cy="287613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C4D503-076E-8024-0E22-F6A1B007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" y="2114187"/>
            <a:ext cx="4617728" cy="3313219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79642" y="0"/>
            <a:ext cx="2461685" cy="2837712"/>
            <a:chOff x="-305" y="-4155"/>
            <a:chExt cx="2514948" cy="217433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B150AF-54DA-56A2-418A-8FC94FE40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E52008-D2A1-1F31-B0CA-E8BE31BE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598" b="1"/>
          <a:stretch>
            <a:fillRect/>
          </a:stretch>
        </p:blipFill>
        <p:spPr>
          <a:xfrm>
            <a:off x="461842" y="508000"/>
            <a:ext cx="8220315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4885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462243"/>
            <a:ext cx="7375161" cy="570965"/>
          </a:xfrm>
        </p:spPr>
        <p:txBody>
          <a:bodyPr anchor="b"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Data Preprocessing Steps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DCA8682-3762-D478-6B00-5205CC5A3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944096"/>
              </p:ext>
            </p:extLst>
          </p:nvPr>
        </p:nvGraphicFramePr>
        <p:xfrm>
          <a:off x="786096" y="2296870"/>
          <a:ext cx="8003942" cy="4060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7E6CF17-9889-EF04-62AE-904560D4F044}"/>
              </a:ext>
            </a:extLst>
          </p:cNvPr>
          <p:cNvSpPr txBox="1"/>
          <p:nvPr/>
        </p:nvSpPr>
        <p:spPr>
          <a:xfrm>
            <a:off x="330853" y="141559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tx2"/>
                </a:solidFill>
              </a:rPr>
              <a:t>Goal: </a:t>
            </a:r>
            <a:r>
              <a:rPr lang="en-US" dirty="0">
                <a:solidFill>
                  <a:schemeClr val="tx2"/>
                </a:solidFill>
              </a:rPr>
              <a:t>Standardize input data for optimal CNN performance.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CNNs: An Overview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B83C0C5B-2298-3B8B-DEF1-4A60F8FA32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950" b="8085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5" y="3752850"/>
            <a:ext cx="5877691" cy="2854427"/>
          </a:xfrm>
        </p:spPr>
        <p:txBody>
          <a:bodyPr anchor="ctr">
            <a:normAutofit/>
          </a:bodyPr>
          <a:lstStyle/>
          <a:p>
            <a:endParaRPr lang="en-US" sz="1600" dirty="0"/>
          </a:p>
          <a:p>
            <a:pPr>
              <a:defRPr sz="1800"/>
            </a:pPr>
            <a:r>
              <a:rPr lang="en-US" sz="1700" dirty="0">
                <a:solidFill>
                  <a:schemeClr val="tx2"/>
                </a:solidFill>
              </a:rPr>
              <a:t>A type of </a:t>
            </a:r>
            <a:r>
              <a:rPr lang="en-US" sz="1700" b="1" dirty="0">
                <a:solidFill>
                  <a:schemeClr val="tx2"/>
                </a:solidFill>
              </a:rPr>
              <a:t>deep neural network </a:t>
            </a:r>
            <a:r>
              <a:rPr lang="en-US" sz="1700" dirty="0">
                <a:solidFill>
                  <a:schemeClr val="tx2"/>
                </a:solidFill>
              </a:rPr>
              <a:t>particularly effective for visual imagery.</a:t>
            </a:r>
          </a:p>
          <a:p>
            <a:pPr>
              <a:defRPr sz="1800"/>
            </a:pPr>
            <a:r>
              <a:rPr lang="en-US" sz="1700" b="1" dirty="0">
                <a:solidFill>
                  <a:schemeClr val="tx2"/>
                </a:solidFill>
              </a:rPr>
              <a:t>Key Idea: </a:t>
            </a:r>
            <a:r>
              <a:rPr lang="en-US" sz="1700" dirty="0">
                <a:solidFill>
                  <a:schemeClr val="tx2"/>
                </a:solidFill>
              </a:rPr>
              <a:t>Employ convolutional layers that apply learnable filters (kernels) to input images, creating feature maps.</a:t>
            </a:r>
          </a:p>
          <a:p>
            <a:pPr>
              <a:defRPr sz="1800"/>
            </a:pPr>
            <a:r>
              <a:rPr lang="en-US" sz="1700" dirty="0">
                <a:solidFill>
                  <a:schemeClr val="tx2"/>
                </a:solidFill>
              </a:rPr>
              <a:t>These </a:t>
            </a:r>
            <a:r>
              <a:rPr lang="en-US" sz="1700" b="1" dirty="0">
                <a:solidFill>
                  <a:schemeClr val="tx2"/>
                </a:solidFill>
              </a:rPr>
              <a:t>feature maps </a:t>
            </a:r>
            <a:r>
              <a:rPr lang="en-US" sz="1700" dirty="0">
                <a:solidFill>
                  <a:schemeClr val="tx2"/>
                </a:solidFill>
              </a:rPr>
              <a:t>capture spatial hierarchies of features, from simple edges to complex patterns.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 fontScale="90000"/>
          </a:bodyPr>
          <a:lstStyle/>
          <a:p>
            <a:r>
              <a:rPr b="1" i="1" dirty="0">
                <a:solidFill>
                  <a:schemeClr val="tx2"/>
                </a:solidFill>
              </a:rPr>
              <a:t>Advantages of CNNs for This Task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3E2109-BA28-B06F-B19E-ADA73C9EB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384873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802955"/>
            <a:ext cx="3574747" cy="1454051"/>
          </a:xfrm>
        </p:spPr>
        <p:txBody>
          <a:bodyPr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The Convolution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504" y="2421683"/>
            <a:ext cx="3574461" cy="3353476"/>
          </a:xfrm>
        </p:spPr>
        <p:txBody>
          <a:bodyPr anchor="t">
            <a:normAutofit fontScale="92500"/>
          </a:bodyPr>
          <a:lstStyle/>
          <a:p>
            <a:endParaRPr lang="en-US" sz="1600" dirty="0">
              <a:solidFill>
                <a:schemeClr val="tx2"/>
              </a:solidFill>
            </a:endParaRPr>
          </a:p>
          <a:p>
            <a:pPr>
              <a:defRPr sz="1800"/>
            </a:pPr>
            <a:r>
              <a:rPr lang="en-US" sz="2000" b="1" dirty="0">
                <a:solidFill>
                  <a:schemeClr val="tx2"/>
                </a:solidFill>
              </a:rPr>
              <a:t>Core of CNNs: </a:t>
            </a:r>
            <a:r>
              <a:rPr lang="en-US" sz="2000" dirty="0">
                <a:solidFill>
                  <a:schemeClr val="tx2"/>
                </a:solidFill>
              </a:rPr>
              <a:t>Involves sliding a small matrix called a </a:t>
            </a:r>
            <a:r>
              <a:rPr lang="en-US" sz="2000" b="1" dirty="0">
                <a:solidFill>
                  <a:schemeClr val="tx2"/>
                </a:solidFill>
              </a:rPr>
              <a:t>kernel</a:t>
            </a:r>
            <a:r>
              <a:rPr lang="en-US" sz="2000" dirty="0">
                <a:solidFill>
                  <a:schemeClr val="tx2"/>
                </a:solidFill>
              </a:rPr>
              <a:t> (or filter) over the input image.</a:t>
            </a:r>
          </a:p>
          <a:p>
            <a:pPr>
              <a:defRPr sz="1800"/>
            </a:pPr>
            <a:r>
              <a:rPr lang="en-US" sz="2000" dirty="0">
                <a:solidFill>
                  <a:schemeClr val="tx2"/>
                </a:solidFill>
              </a:rPr>
              <a:t>At </a:t>
            </a:r>
            <a:r>
              <a:rPr lang="en-US" sz="2000" b="1" dirty="0">
                <a:solidFill>
                  <a:schemeClr val="tx2"/>
                </a:solidFill>
              </a:rPr>
              <a:t>each position</a:t>
            </a:r>
            <a:r>
              <a:rPr lang="en-US" sz="2000" dirty="0">
                <a:solidFill>
                  <a:schemeClr val="tx2"/>
                </a:solidFill>
              </a:rPr>
              <a:t>, an element-wise multiplication between the kernel and the overlapping input patch is performed, and the results are summed up to produce a single value in the output feature map.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6714"/>
            <a:ext cx="4780320" cy="6874714"/>
            <a:chOff x="5818240" y="-1"/>
            <a:chExt cx="6373761" cy="687471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diagram of a square with a rectangular object and a rectangular object with a rectangular object with a rectangular object with a rectangular object with a rectangular object with a rectangular object with a rectangular object with a&#10;&#10;AI-generated content may be incorrect.">
            <a:extLst>
              <a:ext uri="{FF2B5EF4-FFF2-40B4-BE49-F238E27FC236}">
                <a16:creationId xmlns:a16="http://schemas.microsoft.com/office/drawing/2014/main" id="{3248E5EF-0C7C-B0F4-EE54-CCD5A90F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52" y="2334571"/>
            <a:ext cx="3844020" cy="2780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26444-077E-37D9-D9E9-2D5E007D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548" cy="1299411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chemeClr val="tx2"/>
                </a:solidFill>
              </a:rPr>
              <a:t>The Convolution Operation (Cont.)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B0F9A-6CE6-F4AE-C69F-097DFCD8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814" y="2406476"/>
            <a:ext cx="3771900" cy="3227626"/>
          </a:xfrm>
        </p:spPr>
        <p:txBody>
          <a:bodyPr anchor="ctr">
            <a:normAutofit/>
          </a:bodyPr>
          <a:lstStyle/>
          <a:p>
            <a:pPr>
              <a:defRPr sz="1800"/>
            </a:pPr>
            <a:r>
              <a:rPr lang="en-US" sz="2000" b="1" dirty="0">
                <a:solidFill>
                  <a:schemeClr val="tx2"/>
                </a:solidFill>
              </a:rPr>
              <a:t>Different</a:t>
            </a:r>
            <a:r>
              <a:rPr lang="en-US" sz="2000" dirty="0">
                <a:solidFill>
                  <a:schemeClr val="tx2"/>
                </a:solidFill>
              </a:rPr>
              <a:t> kernels can detect different features (e.g., edges, corners).</a:t>
            </a:r>
          </a:p>
          <a:p>
            <a:pPr>
              <a:defRPr sz="1800"/>
            </a:pPr>
            <a:r>
              <a:rPr lang="en-US" sz="2000" b="1" dirty="0">
                <a:solidFill>
                  <a:schemeClr val="tx2"/>
                </a:solidFill>
              </a:rPr>
              <a:t>Note: </a:t>
            </a:r>
            <a:r>
              <a:rPr lang="en-US" sz="2000" dirty="0">
                <a:solidFill>
                  <a:schemeClr val="tx2"/>
                </a:solidFill>
              </a:rPr>
              <a:t>In deep learning, this is often technically cross-correlation, as kernels are typically not flipped.</a:t>
            </a: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669019" y="4465804"/>
            <a:ext cx="3061444" cy="1722949"/>
            <a:chOff x="-305" y="-1"/>
            <a:chExt cx="3832880" cy="287613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140D85AC-E054-68D2-23A5-DD5140FA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" y="2475557"/>
            <a:ext cx="4854621" cy="366349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79642" y="0"/>
            <a:ext cx="2461685" cy="2837712"/>
            <a:chOff x="-305" y="-4155"/>
            <a:chExt cx="2514948" cy="217433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6872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682" y="870067"/>
            <a:ext cx="7372350" cy="615477"/>
          </a:xfrm>
        </p:spPr>
        <p:txBody>
          <a:bodyPr anchor="b">
            <a:noAutofit/>
          </a:bodyPr>
          <a:lstStyle/>
          <a:p>
            <a:r>
              <a:rPr lang="en-US" sz="3600" b="1" i="1" dirty="0">
                <a:solidFill>
                  <a:schemeClr val="tx2"/>
                </a:solidFill>
              </a:rPr>
              <a:t>Key CNN Layers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1"/>
            <a:ext cx="2521551" cy="2522848"/>
            <a:chOff x="-305" y="-1"/>
            <a:chExt cx="3832880" cy="287613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2170D42A-9811-2CB8-9795-2A4FCC1F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57" y="2522847"/>
            <a:ext cx="5426154" cy="32880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780" y="1785515"/>
            <a:ext cx="3771900" cy="4275091"/>
          </a:xfrm>
        </p:spPr>
        <p:txBody>
          <a:bodyPr anchor="ctr">
            <a:norm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pPr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Convolutional Layer: </a:t>
            </a:r>
            <a:r>
              <a:rPr lang="en-US" sz="1800" dirty="0">
                <a:solidFill>
                  <a:schemeClr val="tx2"/>
                </a:solidFill>
              </a:rPr>
              <a:t>Applies filters (kernels) whose weights are learned during training to extract features.</a:t>
            </a:r>
          </a:p>
          <a:p>
            <a:pPr lvl="1">
              <a:defRPr sz="1600"/>
            </a:pPr>
            <a:r>
              <a:rPr lang="en-US" sz="1800" dirty="0">
                <a:solidFill>
                  <a:schemeClr val="tx2"/>
                </a:solidFill>
              </a:rPr>
              <a:t>  </a:t>
            </a:r>
            <a:r>
              <a:rPr lang="en-US" sz="1800" b="1" dirty="0">
                <a:solidFill>
                  <a:schemeClr val="tx2"/>
                </a:solidFill>
              </a:rPr>
              <a:t>Input: </a:t>
            </a:r>
            <a:r>
              <a:rPr lang="en-US" sz="1800" dirty="0">
                <a:solidFill>
                  <a:schemeClr val="tx2"/>
                </a:solidFill>
              </a:rPr>
              <a:t>Image or feature map (e.g., 28*28*1).</a:t>
            </a:r>
          </a:p>
          <a:p>
            <a:pPr lvl="1">
              <a:defRPr sz="1600"/>
            </a:pPr>
            <a:r>
              <a:rPr lang="en-US" sz="1800" dirty="0">
                <a:solidFill>
                  <a:schemeClr val="tx2"/>
                </a:solidFill>
              </a:rPr>
              <a:t>  </a:t>
            </a:r>
            <a:r>
              <a:rPr lang="en-US" sz="1800" b="1" dirty="0">
                <a:solidFill>
                  <a:schemeClr val="tx2"/>
                </a:solidFill>
              </a:rPr>
              <a:t>Output: </a:t>
            </a:r>
            <a:r>
              <a:rPr lang="en-US" sz="1800" dirty="0">
                <a:solidFill>
                  <a:schemeClr val="tx2"/>
                </a:solidFill>
              </a:rPr>
              <a:t>Multiple feature maps capturing detected patterns.</a:t>
            </a:r>
          </a:p>
          <a:p>
            <a:pPr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Activation Function (ReLU): </a:t>
            </a:r>
            <a:r>
              <a:rPr lang="en-US" sz="1800" dirty="0">
                <a:solidFill>
                  <a:schemeClr val="tx2"/>
                </a:solidFill>
              </a:rPr>
              <a:t>Typically follows convolutional layers to introduce non-linearity (f(x)=max(0,x)).</a:t>
            </a:r>
          </a:p>
          <a:p>
            <a:pPr marL="0" indent="0">
              <a:buNone/>
              <a:defRPr sz="1800"/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7370569" y="5084569"/>
            <a:ext cx="2151670" cy="1395192"/>
            <a:chOff x="-305" y="-4155"/>
            <a:chExt cx="2514948" cy="217433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F9336-59B3-B1F1-CB9A-D05ACDCE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8" y="1401859"/>
            <a:ext cx="3097638" cy="4054282"/>
          </a:xfrm>
        </p:spPr>
        <p:txBody>
          <a:bodyPr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List of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8BC9E1-9A9E-E6AD-6204-E465AA0C46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869889"/>
              </p:ext>
            </p:extLst>
          </p:nvPr>
        </p:nvGraphicFramePr>
        <p:xfrm>
          <a:off x="3713193" y="680884"/>
          <a:ext cx="5067013" cy="5496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1301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667C-5699-0657-C612-9232A1AF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tx2"/>
                </a:solidFill>
              </a:rPr>
              <a:t>Different kernels in convolution layers </a:t>
            </a:r>
            <a:endParaRPr lang="en-US" sz="3600" b="1" i="1" dirty="0"/>
          </a:p>
        </p:txBody>
      </p:sp>
      <p:pic>
        <p:nvPicPr>
          <p:cNvPr id="5" name="Content Placeholder 4" descr="A diagram of a multicolored grid&#10;&#10;AI-generated content may be incorrect.">
            <a:extLst>
              <a:ext uri="{FF2B5EF4-FFF2-40B4-BE49-F238E27FC236}">
                <a16:creationId xmlns:a16="http://schemas.microsoft.com/office/drawing/2014/main" id="{64687478-315E-08FC-C585-49F28E226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407" y="2093241"/>
            <a:ext cx="7887185" cy="3689911"/>
          </a:xfrm>
        </p:spPr>
      </p:pic>
    </p:spTree>
    <p:extLst>
      <p:ext uri="{BB962C8B-B14F-4D97-AF65-F5344CB8AC3E}">
        <p14:creationId xmlns:p14="http://schemas.microsoft.com/office/powerpoint/2010/main" val="659718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208" y="-1"/>
            <a:ext cx="91437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9F359-F69C-0870-0D34-555D4A68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38328"/>
            <a:ext cx="3758604" cy="1773936"/>
          </a:xfrm>
        </p:spPr>
        <p:txBody>
          <a:bodyPr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Key CNN Layers (Cont.)</a:t>
            </a:r>
            <a:endParaRPr lang="en-US" sz="3100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449307" y="442101"/>
            <a:ext cx="2514948" cy="1630750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8CDFA-07ED-8C3F-083E-846D5EC09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4717" y="338327"/>
            <a:ext cx="3773766" cy="2286885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Max Pooling Layer: </a:t>
            </a:r>
            <a:r>
              <a:rPr lang="en-US" sz="1800" dirty="0">
                <a:solidFill>
                  <a:schemeClr val="tx2"/>
                </a:solidFill>
              </a:rPr>
              <a:t>Reduces spatial dimensions (</a:t>
            </a:r>
            <a:r>
              <a:rPr lang="en-US" sz="1800" dirty="0" err="1">
                <a:solidFill>
                  <a:schemeClr val="tx2"/>
                </a:solidFill>
              </a:rPr>
              <a:t>downsampling</a:t>
            </a:r>
            <a:r>
              <a:rPr lang="en-US" sz="1800" dirty="0">
                <a:solidFill>
                  <a:schemeClr val="tx2"/>
                </a:solidFill>
              </a:rPr>
              <a:t>) by taking the maximum value from a patch of the feature map, retaining the most prominent features and providing some translation invariance.</a:t>
            </a:r>
          </a:p>
        </p:txBody>
      </p:sp>
      <p:pic>
        <p:nvPicPr>
          <p:cNvPr id="7" name="Picture 6" descr="A diagram of a pool and pool&#10;&#10;AI-generated content may be incorrect.">
            <a:extLst>
              <a:ext uri="{FF2B5EF4-FFF2-40B4-BE49-F238E27FC236}">
                <a16:creationId xmlns:a16="http://schemas.microsoft.com/office/drawing/2014/main" id="{16EB5B7A-07DB-D3C4-ABB7-03FEFF34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5" y="2829434"/>
            <a:ext cx="4001179" cy="2980879"/>
          </a:xfrm>
          <a:prstGeom prst="rect">
            <a:avLst/>
          </a:prstGeom>
        </p:spPr>
      </p:pic>
      <p:pic>
        <p:nvPicPr>
          <p:cNvPr id="5" name="Picture 4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39031E79-BA76-3D8B-7AAB-D6A9A6AE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89" y="2829435"/>
            <a:ext cx="4892174" cy="2980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5619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35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802955"/>
            <a:ext cx="3574747" cy="145405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tx2"/>
                </a:solidFill>
              </a:rPr>
              <a:t>Key CNN Layers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64" y="2276668"/>
            <a:ext cx="3574461" cy="4185594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endParaRPr lang="en-US" sz="15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Dropout Layer: </a:t>
            </a:r>
            <a:r>
              <a:rPr lang="en-US" sz="1800" dirty="0">
                <a:solidFill>
                  <a:schemeClr val="tx2"/>
                </a:solidFill>
              </a:rPr>
              <a:t>A regularization technique to prevent overfitting by randomly zeroing a fraction of neuron outputs during training, forcing the network to learn more robust features.</a:t>
            </a:r>
          </a:p>
          <a:p>
            <a:pPr lvl="1">
              <a:lnSpc>
                <a:spcPct val="90000"/>
              </a:lnSpc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Standard Dropout: </a:t>
            </a:r>
            <a:r>
              <a:rPr lang="en-US" sz="1800" dirty="0">
                <a:solidFill>
                  <a:schemeClr val="tx2"/>
                </a:solidFill>
              </a:rPr>
              <a:t>Randomly zeros 25% of elements in feature maps. Less effective in convolutional layers due to spatial correlations. </a:t>
            </a:r>
          </a:p>
          <a:p>
            <a:pPr lvl="1">
              <a:lnSpc>
                <a:spcPct val="90000"/>
              </a:lnSpc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Spatial Dropout: </a:t>
            </a:r>
            <a:r>
              <a:rPr lang="en-US" sz="1800" dirty="0">
                <a:solidFill>
                  <a:schemeClr val="tx2"/>
                </a:solidFill>
              </a:rPr>
              <a:t>Drops entire feature maps, forcing the network to rely on diverse features.</a:t>
            </a:r>
          </a:p>
        </p:txBody>
      </p:sp>
      <p:grpSp>
        <p:nvGrpSpPr>
          <p:cNvPr id="5138" name="Group 5137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6714"/>
            <a:ext cx="4780320" cy="6874714"/>
            <a:chOff x="5818240" y="-1"/>
            <a:chExt cx="6373761" cy="6874714"/>
          </a:xfrm>
        </p:grpSpPr>
        <p:sp>
          <p:nvSpPr>
            <p:cNvPr id="5132" name="Freeform: Shape 5131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9" name="Freeform: Shape 513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4" name="Freeform: Shape 5133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5" name="Freeform: Shape 5134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Dropout a Brief Review | by Iván Sánchez G. | Medium">
            <a:extLst>
              <a:ext uri="{FF2B5EF4-FFF2-40B4-BE49-F238E27FC236}">
                <a16:creationId xmlns:a16="http://schemas.microsoft.com/office/drawing/2014/main" id="{C35EBB07-7C87-EE52-E463-1B8B83149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5651" y="2330245"/>
            <a:ext cx="3862317" cy="290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208" y="-1"/>
            <a:ext cx="91437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FA32B-ECE5-8692-AE20-065FB74D7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38328"/>
            <a:ext cx="3758604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b="1" i="1" dirty="0">
                <a:solidFill>
                  <a:schemeClr val="tx2"/>
                </a:solidFill>
              </a:rPr>
              <a:t>Key CNN Layers (Cont.)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449307" y="442101"/>
            <a:ext cx="2514948" cy="1630750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D3BA1F-1B2D-D9AD-8DC0-8FF763AF5812}"/>
              </a:ext>
            </a:extLst>
          </p:cNvPr>
          <p:cNvSpPr txBox="1"/>
          <p:nvPr/>
        </p:nvSpPr>
        <p:spPr>
          <a:xfrm>
            <a:off x="4675382" y="373295"/>
            <a:ext cx="4325611" cy="2678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1700" b="1" dirty="0">
                <a:solidFill>
                  <a:schemeClr val="tx2"/>
                </a:solidFill>
              </a:rPr>
              <a:t>Flatten Layer: </a:t>
            </a:r>
            <a:r>
              <a:rPr lang="en-US" sz="1700" dirty="0">
                <a:solidFill>
                  <a:schemeClr val="tx2"/>
                </a:solidFill>
              </a:rPr>
              <a:t>Converts the multi-dimensional feature maps from convolutional/pooling layers into a 1D vector, preparing data for fully connected layers.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1700" b="1" dirty="0">
                <a:solidFill>
                  <a:schemeClr val="tx2"/>
                </a:solidFill>
              </a:rPr>
              <a:t>Dense Layer (Fully Connected Layer): </a:t>
            </a:r>
            <a:r>
              <a:rPr lang="en-US" sz="1700" dirty="0">
                <a:solidFill>
                  <a:schemeClr val="tx2"/>
                </a:solidFill>
              </a:rPr>
              <a:t>Each neuron is connected to all neurons in the previous layer. Learns global patterns from the flattened features for classification.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pPr>
            <a:r>
              <a:rPr lang="en-US" sz="1700" b="1" dirty="0">
                <a:solidFill>
                  <a:schemeClr val="tx2"/>
                </a:solidFill>
              </a:rPr>
              <a:t>Output Layer: </a:t>
            </a:r>
            <a:r>
              <a:rPr lang="en-US" sz="1700" dirty="0">
                <a:solidFill>
                  <a:schemeClr val="tx2"/>
                </a:solidFill>
              </a:rPr>
              <a:t>A dense layer with a SoftMax activation function is used for multi-class classification, producing probability scores for each class.</a:t>
            </a:r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14027ADA-7E46-9755-5186-3B223A2D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81" y="3425358"/>
            <a:ext cx="4178512" cy="3328553"/>
          </a:xfrm>
          <a:prstGeom prst="rect">
            <a:avLst/>
          </a:prstGeom>
        </p:spPr>
      </p:pic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74FC9B90-66D7-25FE-80A5-06646A1D0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092" y="3858306"/>
            <a:ext cx="4679474" cy="23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42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368" y="307623"/>
            <a:ext cx="7372350" cy="709342"/>
          </a:xfrm>
        </p:spPr>
        <p:txBody>
          <a:bodyPr anchor="b"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Implemented CNN Architecture (36 Classes)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1"/>
            <a:ext cx="2521551" cy="2522849"/>
            <a:chOff x="-305" y="-1"/>
            <a:chExt cx="3832880" cy="287613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5686" y="1366719"/>
            <a:ext cx="3845172" cy="1546187"/>
          </a:xfrm>
        </p:spPr>
        <p:txBody>
          <a:bodyPr anchor="ctr">
            <a:normAutofit/>
          </a:bodyPr>
          <a:lstStyle/>
          <a:p>
            <a:endParaRPr lang="en-US" sz="1600" dirty="0">
              <a:solidFill>
                <a:schemeClr val="tx2"/>
              </a:solidFill>
            </a:endParaRPr>
          </a:p>
          <a:p>
            <a:pPr>
              <a:defRPr sz="1800"/>
            </a:pPr>
            <a:r>
              <a:rPr lang="en-US" sz="1600" b="1" dirty="0">
                <a:solidFill>
                  <a:schemeClr val="tx2"/>
                </a:solidFill>
              </a:rPr>
              <a:t>Tailored</a:t>
            </a:r>
            <a:r>
              <a:rPr lang="en-US" sz="1600" dirty="0">
                <a:solidFill>
                  <a:schemeClr val="tx2"/>
                </a:solidFill>
              </a:rPr>
              <a:t> for (28,28,1) grayscale EMNIST images (Digits 0-9, Uppercase A-Z):</a:t>
            </a:r>
          </a:p>
          <a:p>
            <a:pPr>
              <a:defRPr sz="1800"/>
            </a:pPr>
            <a:r>
              <a:rPr lang="en-US" sz="1600" b="1" dirty="0">
                <a:solidFill>
                  <a:schemeClr val="tx2"/>
                </a:solidFill>
              </a:rPr>
              <a:t>Total Parameters: </a:t>
            </a:r>
            <a:r>
              <a:rPr lang="en-US" sz="1600" dirty="0">
                <a:solidFill>
                  <a:schemeClr val="tx2"/>
                </a:solidFill>
              </a:rPr>
              <a:t>228,388.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7370340" y="5084569"/>
            <a:ext cx="2151670" cy="1395192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767CFB7-10C9-0392-DC65-50B12FBA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17" y="3111004"/>
            <a:ext cx="5999480" cy="3190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CNN Training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412955"/>
            <a:ext cx="3915918" cy="6264185"/>
          </a:xfrm>
        </p:spPr>
        <p:txBody>
          <a:bodyPr anchor="ctr">
            <a:normAutofit/>
          </a:bodyPr>
          <a:lstStyle/>
          <a:p>
            <a:endParaRPr lang="en-US" sz="1600" dirty="0">
              <a:solidFill>
                <a:schemeClr val="tx2"/>
              </a:solidFill>
            </a:endParaRPr>
          </a:p>
          <a:p>
            <a:pPr>
              <a:defRPr sz="1800"/>
            </a:pPr>
            <a:r>
              <a:rPr lang="en-US" sz="1600" b="1" dirty="0">
                <a:solidFill>
                  <a:schemeClr val="tx2"/>
                </a:solidFill>
              </a:rPr>
              <a:t>Dataset Used: </a:t>
            </a:r>
            <a:r>
              <a:rPr lang="en-US" sz="1600" dirty="0">
                <a:solidFill>
                  <a:schemeClr val="tx2"/>
                </a:solidFill>
              </a:rPr>
              <a:t>Filtered EMNIST Byclass (Train: 533,992 samples for </a:t>
            </a:r>
            <a:r>
              <a:rPr lang="en-US" sz="1600" b="1" dirty="0">
                <a:solidFill>
                  <a:schemeClr val="tx2"/>
                </a:solidFill>
              </a:rPr>
              <a:t>36 classes</a:t>
            </a:r>
            <a:r>
              <a:rPr lang="en-US" sz="1600" dirty="0">
                <a:solidFill>
                  <a:schemeClr val="tx2"/>
                </a:solidFill>
              </a:rPr>
              <a:t>).</a:t>
            </a:r>
          </a:p>
          <a:p>
            <a:pPr>
              <a:defRPr sz="1800"/>
            </a:pPr>
            <a:r>
              <a:rPr lang="en-US" sz="1600" b="1" dirty="0">
                <a:solidFill>
                  <a:schemeClr val="tx2"/>
                </a:solidFill>
              </a:rPr>
              <a:t>Optimizer: </a:t>
            </a:r>
            <a:r>
              <a:rPr lang="en-US" sz="1600" dirty="0">
                <a:solidFill>
                  <a:schemeClr val="tx2"/>
                </a:solidFill>
              </a:rPr>
              <a:t>Adam (adaptive learning rate optimization algorithm).</a:t>
            </a:r>
          </a:p>
          <a:p>
            <a:pPr>
              <a:defRPr sz="1800"/>
            </a:pPr>
            <a:r>
              <a:rPr lang="en-US" sz="1600" b="1" dirty="0">
                <a:solidFill>
                  <a:schemeClr val="tx2"/>
                </a:solidFill>
              </a:rPr>
              <a:t>Loss Function: </a:t>
            </a:r>
            <a:r>
              <a:rPr lang="en-US" sz="1600" dirty="0">
                <a:solidFill>
                  <a:schemeClr val="tx2"/>
                </a:solidFill>
              </a:rPr>
              <a:t>Categorical Cross-Entropy (suitable for multi-class classification).</a:t>
            </a:r>
          </a:p>
          <a:p>
            <a:pPr>
              <a:defRPr sz="1800"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defRPr sz="1800"/>
            </a:pPr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None/>
              <a:defRPr sz="1800"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defRPr sz="1800"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defRPr sz="1800"/>
            </a:pPr>
            <a:r>
              <a:rPr lang="en-US" sz="1600" b="1" dirty="0">
                <a:solidFill>
                  <a:schemeClr val="tx2"/>
                </a:solidFill>
              </a:rPr>
              <a:t>Key Training Parameters:</a:t>
            </a:r>
          </a:p>
          <a:p>
            <a:pPr lvl="1">
              <a:defRPr sz="1600"/>
            </a:pPr>
            <a:r>
              <a:rPr lang="en-US" sz="1600" dirty="0">
                <a:solidFill>
                  <a:schemeClr val="tx2"/>
                </a:solidFill>
              </a:rPr>
              <a:t>  Epochs: 20</a:t>
            </a:r>
          </a:p>
          <a:p>
            <a:pPr lvl="1">
              <a:defRPr sz="1600"/>
            </a:pPr>
            <a:r>
              <a:rPr lang="en-US" sz="1600" dirty="0">
                <a:solidFill>
                  <a:schemeClr val="tx2"/>
                </a:solidFill>
              </a:rPr>
              <a:t>  Batch Size: 16</a:t>
            </a:r>
          </a:p>
          <a:p>
            <a:pPr lvl="1">
              <a:defRPr sz="1600"/>
            </a:pPr>
            <a:r>
              <a:rPr lang="en-US" sz="1600" dirty="0">
                <a:solidFill>
                  <a:schemeClr val="tx2"/>
                </a:solidFill>
              </a:rPr>
              <a:t>  </a:t>
            </a:r>
            <a:r>
              <a:rPr lang="en-US" sz="1600" b="1" dirty="0">
                <a:solidFill>
                  <a:schemeClr val="tx2"/>
                </a:solidFill>
              </a:rPr>
              <a:t>Validation Split: </a:t>
            </a:r>
            <a:r>
              <a:rPr lang="en-US" sz="1600" dirty="0">
                <a:solidFill>
                  <a:schemeClr val="tx2"/>
                </a:solidFill>
              </a:rPr>
              <a:t>20% of training data (stratified).</a:t>
            </a:r>
          </a:p>
          <a:p>
            <a:pPr>
              <a:defRPr sz="1800"/>
            </a:pPr>
            <a:r>
              <a:rPr lang="en-US" sz="1600" b="1" dirty="0">
                <a:solidFill>
                  <a:schemeClr val="tx2"/>
                </a:solidFill>
              </a:rPr>
              <a:t>Achieved Results:</a:t>
            </a:r>
            <a:endParaRPr lang="en-US" sz="1600" dirty="0">
              <a:solidFill>
                <a:schemeClr val="tx2"/>
              </a:solidFill>
            </a:endParaRPr>
          </a:p>
          <a:p>
            <a:pPr lvl="1">
              <a:defRPr sz="1600"/>
            </a:pPr>
            <a:r>
              <a:rPr lang="en-US" sz="1600" b="1" dirty="0">
                <a:solidFill>
                  <a:schemeClr val="tx2"/>
                </a:solidFill>
              </a:rPr>
              <a:t>  Training Accuracy: ~95.26%</a:t>
            </a:r>
          </a:p>
          <a:p>
            <a:pPr lvl="1">
              <a:defRPr sz="1600"/>
            </a:pPr>
            <a:r>
              <a:rPr lang="en-US" sz="1600" dirty="0">
                <a:solidFill>
                  <a:schemeClr val="tx2"/>
                </a:solidFill>
              </a:rPr>
              <a:t>  </a:t>
            </a:r>
            <a:r>
              <a:rPr lang="en-US" sz="1600" b="1" dirty="0">
                <a:solidFill>
                  <a:schemeClr val="tx2"/>
                </a:solidFill>
              </a:rPr>
              <a:t>Validation Accuracy: ~92.04%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FF31FB-FD85-62AF-710A-8F2ADD444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563" y="2983241"/>
            <a:ext cx="2987299" cy="731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A0A9671-5B92-26A2-799A-51ADF0E3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9151630" cy="1519356"/>
            <a:chOff x="0" y="-29768"/>
            <a:chExt cx="12202174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CC6B4C-401C-575A-AE8E-2739C2374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EFFA9F-9B89-18D4-F35B-F234DBA67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AAAC44-71DE-C03C-8778-4B46866A1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BFA981-6454-28CF-456E-E2B877E25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5614"/>
            <a:ext cx="6214602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accuracy &amp; Loss against Epochs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FB5FD-B723-AB35-3533-670ACF67D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0" y="931359"/>
            <a:ext cx="9144000" cy="35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6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2B67F3-0655-A971-A29D-6A9625D7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567" y="2994298"/>
            <a:ext cx="4320635" cy="869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500" b="1" i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Code Review</a:t>
            </a:r>
          </a:p>
        </p:txBody>
      </p:sp>
    </p:spTree>
    <p:extLst>
      <p:ext uri="{BB962C8B-B14F-4D97-AF65-F5344CB8AC3E}">
        <p14:creationId xmlns:p14="http://schemas.microsoft.com/office/powerpoint/2010/main" val="1145877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CNN Performance on Test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379818"/>
          </a:xfrm>
        </p:spPr>
        <p:txBody>
          <a:bodyPr anchor="ctr">
            <a:noAutofit/>
          </a:bodyPr>
          <a:lstStyle/>
          <a:p>
            <a:endParaRPr lang="en-US" sz="2000" dirty="0">
              <a:solidFill>
                <a:schemeClr val="tx2"/>
              </a:solidFill>
            </a:endParaRPr>
          </a:p>
          <a:p>
            <a:pPr>
              <a:defRPr sz="1800"/>
            </a:pPr>
            <a:r>
              <a:rPr lang="en-US" sz="2000" b="1" dirty="0">
                <a:solidFill>
                  <a:schemeClr val="tx2"/>
                </a:solidFill>
              </a:rPr>
              <a:t>Model Evaluation: </a:t>
            </a:r>
            <a:r>
              <a:rPr lang="en-US" sz="2000" dirty="0">
                <a:solidFill>
                  <a:schemeClr val="tx2"/>
                </a:solidFill>
              </a:rPr>
              <a:t>The trained CNN model was evaluated on the unseen EMNIST Byclass test set (89,263 images for </a:t>
            </a:r>
            <a:r>
              <a:rPr lang="en-US" sz="2000" b="1" dirty="0">
                <a:solidFill>
                  <a:schemeClr val="tx2"/>
                </a:solidFill>
              </a:rPr>
              <a:t>36 classes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  <a:p>
            <a:pPr>
              <a:defRPr sz="1800"/>
            </a:pPr>
            <a:r>
              <a:rPr lang="en-US" sz="2000" dirty="0">
                <a:solidFill>
                  <a:schemeClr val="tx2"/>
                </a:solidFill>
              </a:rPr>
              <a:t>Performance Metrics:</a:t>
            </a:r>
          </a:p>
          <a:p>
            <a:pPr lvl="1">
              <a:defRPr sz="1600"/>
            </a:pPr>
            <a:r>
              <a:rPr lang="en-US" sz="2000" b="1" dirty="0">
                <a:solidFill>
                  <a:schemeClr val="tx2"/>
                </a:solidFill>
              </a:rPr>
              <a:t>  Overall Test Accuracy: 92.06%</a:t>
            </a:r>
          </a:p>
          <a:p>
            <a:pPr lvl="1">
              <a:defRPr sz="1600"/>
            </a:pPr>
            <a:r>
              <a:rPr lang="en-US" sz="2000" dirty="0">
                <a:solidFill>
                  <a:schemeClr val="tx2"/>
                </a:solidFill>
              </a:rPr>
              <a:t>  </a:t>
            </a:r>
            <a:r>
              <a:rPr lang="en-US" sz="2000" b="1" dirty="0">
                <a:solidFill>
                  <a:schemeClr val="tx2"/>
                </a:solidFill>
              </a:rPr>
              <a:t>Overall Test Error Rate: 7.94% </a:t>
            </a:r>
          </a:p>
          <a:p>
            <a:pPr lvl="1">
              <a:defRPr sz="1600"/>
            </a:pPr>
            <a:endParaRPr lang="en-US" sz="2000" dirty="0">
              <a:solidFill>
                <a:schemeClr val="tx2"/>
              </a:solidFill>
            </a:endParaRPr>
          </a:p>
          <a:p>
            <a:pPr lvl="1">
              <a:defRPr sz="1600"/>
            </a:pPr>
            <a:r>
              <a:rPr lang="en-US" sz="2000" b="1" dirty="0">
                <a:solidFill>
                  <a:schemeClr val="tx2"/>
                </a:solidFill>
              </a:rPr>
              <a:t>This indicates </a:t>
            </a:r>
            <a:r>
              <a:rPr lang="en-US" sz="2000" dirty="0">
                <a:solidFill>
                  <a:schemeClr val="tx2"/>
                </a:solidFill>
              </a:rPr>
              <a:t>a strong generalization capability of the model to new, unseen handwritten characters.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902633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600" b="1" i="1" dirty="0">
                <a:solidFill>
                  <a:schemeClr val="tx2"/>
                </a:solidFill>
              </a:rPr>
              <a:t>Discussion: Per-Class Performance &amp; Challenges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2534689"/>
            <a:ext cx="7375161" cy="38661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2000" dirty="0">
                <a:solidFill>
                  <a:schemeClr val="tx2"/>
                </a:solidFill>
              </a:rPr>
              <a:t>Per-class accuracy analysis provided deeper insights: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2000" dirty="0">
                <a:solidFill>
                  <a:schemeClr val="tx2"/>
                </a:solidFill>
              </a:rPr>
              <a:t>  </a:t>
            </a:r>
            <a:r>
              <a:rPr lang="en-US" sz="2000" b="1" dirty="0">
                <a:solidFill>
                  <a:schemeClr val="tx2"/>
                </a:solidFill>
              </a:rPr>
              <a:t>Strong Performance: </a:t>
            </a:r>
            <a:r>
              <a:rPr lang="en-US" sz="2000" dirty="0">
                <a:solidFill>
                  <a:schemeClr val="tx2"/>
                </a:solidFill>
              </a:rPr>
              <a:t>Many digit and distinct letter classes showed high accuracy </a:t>
            </a:r>
            <a:r>
              <a:rPr lang="en-US" sz="2000" b="1" dirty="0">
                <a:solidFill>
                  <a:schemeClr val="tx2"/>
                </a:solidFill>
              </a:rPr>
              <a:t>(&gt;95%)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2000" dirty="0">
                <a:solidFill>
                  <a:schemeClr val="tx2"/>
                </a:solidFill>
              </a:rPr>
              <a:t>  </a:t>
            </a:r>
            <a:r>
              <a:rPr lang="en-US" sz="2000" b="1" dirty="0">
                <a:solidFill>
                  <a:schemeClr val="tx2"/>
                </a:solidFill>
              </a:rPr>
              <a:t>Challenges Identified: </a:t>
            </a:r>
            <a:r>
              <a:rPr lang="en-US" sz="2000" dirty="0">
                <a:solidFill>
                  <a:schemeClr val="tx2"/>
                </a:solidFill>
              </a:rPr>
              <a:t>Lower accuracies for characters that are visually similar or have fewer training samples.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2000" dirty="0">
                <a:solidFill>
                  <a:schemeClr val="tx2"/>
                </a:solidFill>
              </a:rPr>
              <a:t>e.g., </a:t>
            </a:r>
            <a:r>
              <a:rPr lang="en-US" sz="2000" b="1" dirty="0">
                <a:solidFill>
                  <a:schemeClr val="tx2"/>
                </a:solidFill>
              </a:rPr>
              <a:t>'0' (digit zero, ~61.1%) </a:t>
            </a:r>
            <a:r>
              <a:rPr lang="en-US" sz="2000" dirty="0">
                <a:solidFill>
                  <a:schemeClr val="tx2"/>
                </a:solidFill>
              </a:rPr>
              <a:t>vs </a:t>
            </a:r>
            <a:r>
              <a:rPr lang="en-US" sz="2000" b="1" dirty="0">
                <a:solidFill>
                  <a:schemeClr val="tx2"/>
                </a:solidFill>
              </a:rPr>
              <a:t>'O' (letter O, ~70.3%)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2000" dirty="0">
                <a:solidFill>
                  <a:schemeClr val="tx2"/>
                </a:solidFill>
              </a:rPr>
              <a:t>e.g., </a:t>
            </a:r>
            <a:r>
              <a:rPr lang="en-US" sz="2000" b="1" dirty="0">
                <a:solidFill>
                  <a:schemeClr val="tx2"/>
                </a:solidFill>
              </a:rPr>
              <a:t>'I' (letter I, ~67.0%) </a:t>
            </a:r>
            <a:r>
              <a:rPr lang="en-US" sz="2000" dirty="0">
                <a:solidFill>
                  <a:schemeClr val="tx2"/>
                </a:solidFill>
              </a:rPr>
              <a:t>vs </a:t>
            </a:r>
            <a:r>
              <a:rPr lang="en-US" sz="2000" b="1" dirty="0">
                <a:solidFill>
                  <a:schemeClr val="tx2"/>
                </a:solidFill>
              </a:rPr>
              <a:t>'1' (digit one, ~83.8%)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2000" dirty="0">
                <a:solidFill>
                  <a:schemeClr val="tx2"/>
                </a:solidFill>
              </a:rPr>
              <a:t>Other challenging letters included </a:t>
            </a:r>
            <a:r>
              <a:rPr lang="en-US" sz="2000" b="1" dirty="0">
                <a:solidFill>
                  <a:schemeClr val="tx2"/>
                </a:solidFill>
              </a:rPr>
              <a:t>'G' (~84.6%)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2000" b="1" dirty="0">
                <a:solidFill>
                  <a:schemeClr val="tx2"/>
                </a:solidFill>
              </a:rPr>
              <a:t>Primary Challenge: </a:t>
            </a:r>
            <a:r>
              <a:rPr lang="en-US" sz="2000" dirty="0">
                <a:solidFill>
                  <a:schemeClr val="tx2"/>
                </a:solidFill>
              </a:rPr>
              <a:t>Inherent class imbalance in the EMNIST dataset, even after filtering to </a:t>
            </a:r>
            <a:r>
              <a:rPr lang="en-US" sz="2000" b="1" dirty="0">
                <a:solidFill>
                  <a:schemeClr val="tx2"/>
                </a:solidFill>
              </a:rPr>
              <a:t>36 classes</a:t>
            </a:r>
            <a:r>
              <a:rPr lang="en-US" sz="2000" dirty="0">
                <a:solidFill>
                  <a:schemeClr val="tx2"/>
                </a:solidFill>
              </a:rPr>
              <a:t>. Some characters have significantly more samples than others.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267" y="1247161"/>
            <a:ext cx="2891790" cy="4371974"/>
          </a:xfrm>
        </p:spPr>
        <p:txBody>
          <a:bodyPr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885" y="1004580"/>
            <a:ext cx="4218154" cy="4848839"/>
          </a:xfrm>
        </p:spPr>
        <p:txBody>
          <a:bodyPr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5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2200" dirty="0">
                <a:solidFill>
                  <a:schemeClr val="tx2"/>
                </a:solidFill>
              </a:rPr>
              <a:t>This project details a character recognition system leveraging </a:t>
            </a:r>
            <a:r>
              <a:rPr lang="en-US" sz="2200" b="1" dirty="0">
                <a:solidFill>
                  <a:schemeClr val="tx2"/>
                </a:solidFill>
              </a:rPr>
              <a:t>Convolutional Neural Networks </a:t>
            </a:r>
            <a:r>
              <a:rPr lang="en-US" sz="2200" dirty="0">
                <a:solidFill>
                  <a:schemeClr val="tx2"/>
                </a:solidFill>
              </a:rPr>
              <a:t>(CNNs) for feature extraction and classification.</a:t>
            </a:r>
          </a:p>
          <a:p>
            <a:pPr marL="0" indent="0">
              <a:lnSpc>
                <a:spcPct val="90000"/>
              </a:lnSpc>
              <a:buNone/>
              <a:defRPr sz="1800"/>
            </a:pPr>
            <a:endParaRPr lang="en-US" sz="22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2200" b="1" dirty="0">
                <a:solidFill>
                  <a:schemeClr val="tx2"/>
                </a:solidFill>
              </a:rPr>
              <a:t>Objective: </a:t>
            </a:r>
            <a:r>
              <a:rPr lang="en-US" sz="2200" dirty="0">
                <a:solidFill>
                  <a:schemeClr val="tx2"/>
                </a:solidFill>
              </a:rPr>
              <a:t>Accurately identify handwritten digits (0-9) and uppercase letters (A-Z) from a filtered EMNIST Byclass dataset (36 classes total).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1114521"/>
            <a:ext cx="7375161" cy="1066802"/>
          </a:xfrm>
        </p:spPr>
        <p:txBody>
          <a:bodyPr anchor="b">
            <a:normAutofit/>
          </a:bodyPr>
          <a:lstStyle/>
          <a:p>
            <a:r>
              <a:rPr lang="en-US" sz="3600" b="1" i="1" dirty="0">
                <a:solidFill>
                  <a:schemeClr val="tx2"/>
                </a:solidFill>
              </a:rPr>
              <a:t>Conclusion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2377890"/>
            <a:ext cx="7699142" cy="404257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2000" dirty="0">
                <a:solidFill>
                  <a:schemeClr val="tx2"/>
                </a:solidFill>
              </a:rPr>
              <a:t>A CNN was successfully designed, trained, and evaluated for recognizing 36 classes (digits 0-9, uppercase A-Z) from the EMNIST Byclass dataset.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2000" dirty="0">
                <a:solidFill>
                  <a:schemeClr val="tx2"/>
                </a:solidFill>
              </a:rPr>
              <a:t>The primary model achieved a robust test accuracy of 92.06%, demonstrating the effectiveness of CNNs for this complex character recognition task.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2000" dirty="0">
                <a:solidFill>
                  <a:schemeClr val="tx2"/>
                </a:solidFill>
              </a:rPr>
              <a:t>Key challenges, including visual similarity between certain characters and dataset class imbalance, were identified and analyzed.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2000" dirty="0">
                <a:solidFill>
                  <a:schemeClr val="tx2"/>
                </a:solidFill>
              </a:rPr>
              <a:t>Initial experiments with class weighting to address imbalance indicated areas for further refinement and exploration.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2000" dirty="0">
                <a:solidFill>
                  <a:schemeClr val="tx2"/>
                </a:solidFill>
              </a:rPr>
              <a:t>The project underscores the power of CNNs in DSP applications like advanced OCR systems.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643266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References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2534395"/>
            <a:ext cx="7944949" cy="28018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 sz="1800"/>
            </a:pPr>
            <a:endParaRPr lang="en-US" sz="1600" dirty="0">
              <a:solidFill>
                <a:schemeClr val="tx2"/>
              </a:solidFill>
            </a:endParaRPr>
          </a:p>
          <a:p>
            <a:pPr>
              <a:defRPr sz="1800"/>
            </a:pPr>
            <a:r>
              <a:rPr lang="en-US" sz="2500" dirty="0">
                <a:solidFill>
                  <a:schemeClr val="tx2"/>
                </a:solidFill>
              </a:rPr>
              <a:t>TensorFlow Documentation. (2023). Keras API.</a:t>
            </a:r>
          </a:p>
          <a:p>
            <a:pPr>
              <a:defRPr sz="1800"/>
            </a:pPr>
            <a:r>
              <a:rPr lang="en-US" sz="2500" dirty="0">
                <a:solidFill>
                  <a:schemeClr val="tx2"/>
                </a:solidFill>
              </a:rPr>
              <a:t>LeCun, Y., </a:t>
            </a:r>
            <a:r>
              <a:rPr lang="en-US" sz="2500" dirty="0" err="1">
                <a:solidFill>
                  <a:schemeClr val="tx2"/>
                </a:solidFill>
              </a:rPr>
              <a:t>Bottou</a:t>
            </a:r>
            <a:r>
              <a:rPr lang="en-US" sz="2500" dirty="0">
                <a:solidFill>
                  <a:schemeClr val="tx2"/>
                </a:solidFill>
              </a:rPr>
              <a:t>, L., Bengio, Y., &amp; Haffner, P. (1998). Gradient-based learning applied to document recognition. *Proceedings of the IEEE*.</a:t>
            </a:r>
          </a:p>
          <a:p>
            <a:pPr>
              <a:defRPr sz="1800"/>
            </a:pPr>
            <a:r>
              <a:rPr lang="en-US" sz="2500" dirty="0">
                <a:solidFill>
                  <a:schemeClr val="tx2"/>
                </a:solidFill>
              </a:rPr>
              <a:t>Crawford, G. EMNIST Dataset. Kaggle. (Dataset Source)</a:t>
            </a:r>
          </a:p>
          <a:p>
            <a:pPr>
              <a:defRPr sz="1800"/>
            </a:pPr>
            <a:r>
              <a:rPr lang="en-US" sz="2500" dirty="0">
                <a:solidFill>
                  <a:schemeClr val="tx2"/>
                </a:solidFill>
              </a:rPr>
              <a:t>Brownlee, J. (Various Dates). Machine Learning Mastery. (General concepts &amp; tutorials).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870177"/>
            <a:ext cx="3574747" cy="1454051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tx2"/>
                </a:solidFill>
              </a:rPr>
              <a:t>Thank You!</a:t>
            </a:r>
            <a:br>
              <a:rPr lang="en-US" sz="3600" b="1" i="1" dirty="0">
                <a:solidFill>
                  <a:schemeClr val="tx2"/>
                </a:solidFill>
              </a:rPr>
            </a:br>
            <a:r>
              <a:rPr lang="en-US" sz="3600" b="1" i="1" dirty="0">
                <a:solidFill>
                  <a:schemeClr val="tx2"/>
                </a:solidFill>
              </a:rPr>
              <a:t>Any Questions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6714"/>
            <a:ext cx="4780320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1F27237B-103C-4141-7B91-2D0830BC0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1294" y="2337435"/>
            <a:ext cx="3106674" cy="3106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0D9A9B-16CE-5A59-309E-AD6DF2BF8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A785E-B2D2-5872-C24D-E59F97C6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Methodology &amp; Achievement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73011" y="5285"/>
            <a:ext cx="5470989" cy="6858000"/>
            <a:chOff x="4897348" y="-5799"/>
            <a:chExt cx="7294653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3F7A0-28CA-FAD7-B86F-36A4067D8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541374"/>
            <a:ext cx="4002243" cy="5446471"/>
          </a:xfrm>
        </p:spPr>
        <p:txBody>
          <a:bodyPr anchor="ctr">
            <a:noAutofit/>
          </a:bodyPr>
          <a:lstStyle/>
          <a:p>
            <a:endParaRPr lang="en-US" sz="2000" dirty="0">
              <a:solidFill>
                <a:schemeClr val="tx2"/>
              </a:solidFill>
            </a:endParaRPr>
          </a:p>
          <a:p>
            <a:pPr>
              <a:defRPr sz="1800"/>
            </a:pPr>
            <a:r>
              <a:rPr lang="en-US" sz="2000" b="1" dirty="0">
                <a:solidFill>
                  <a:schemeClr val="tx2"/>
                </a:solidFill>
              </a:rPr>
              <a:t>Methodology: </a:t>
            </a:r>
            <a:r>
              <a:rPr lang="en-US" sz="2000" dirty="0">
                <a:solidFill>
                  <a:schemeClr val="tx2"/>
                </a:solidFill>
              </a:rPr>
              <a:t>Involves image preprocessing, CNN architecture design tailored for 36 classes, training with Adam optimizer and Categorical Cross-Entropy loss.</a:t>
            </a:r>
          </a:p>
          <a:p>
            <a:pPr>
              <a:defRPr sz="1800"/>
            </a:pPr>
            <a:r>
              <a:rPr lang="en-US" sz="2000" b="1" dirty="0">
                <a:solidFill>
                  <a:schemeClr val="tx2"/>
                </a:solidFill>
              </a:rPr>
              <a:t>Key Achievement: </a:t>
            </a:r>
            <a:r>
              <a:rPr lang="en-US" sz="2000" dirty="0">
                <a:solidFill>
                  <a:schemeClr val="tx2"/>
                </a:solidFill>
              </a:rPr>
              <a:t>Attained a test accuracy of approximately 92.06% with the suggested CNN model.</a:t>
            </a:r>
          </a:p>
          <a:p>
            <a:pPr>
              <a:defRPr sz="1800"/>
            </a:pPr>
            <a:r>
              <a:rPr lang="en-US" sz="2000" b="1" dirty="0">
                <a:solidFill>
                  <a:schemeClr val="tx2"/>
                </a:solidFill>
              </a:rPr>
              <a:t>Further Exploration: </a:t>
            </a:r>
            <a:r>
              <a:rPr lang="en-US" sz="2000" dirty="0">
                <a:solidFill>
                  <a:schemeClr val="tx2"/>
                </a:solidFill>
              </a:rPr>
              <a:t>Class imbalance within the dataset was investigated, including an experimental model trained with class weights.</a:t>
            </a:r>
          </a:p>
        </p:txBody>
      </p:sp>
    </p:spTree>
    <p:extLst>
      <p:ext uri="{BB962C8B-B14F-4D97-AF65-F5344CB8AC3E}">
        <p14:creationId xmlns:p14="http://schemas.microsoft.com/office/powerpoint/2010/main" val="1924424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78" y="419549"/>
            <a:ext cx="3733482" cy="1454051"/>
          </a:xfrm>
        </p:spPr>
        <p:txBody>
          <a:bodyPr>
            <a:normAutofit/>
          </a:bodyPr>
          <a:lstStyle/>
          <a:p>
            <a:r>
              <a:rPr lang="en-US" sz="2900" b="1" i="1" dirty="0">
                <a:solidFill>
                  <a:schemeClr val="tx2"/>
                </a:solidFill>
              </a:rPr>
              <a:t>The Challenge: Handwritten Character Recognition</a:t>
            </a:r>
          </a:p>
        </p:txBody>
      </p:sp>
      <p:pic>
        <p:nvPicPr>
          <p:cNvPr id="1028" name="Picture 4" descr="What Is OCR (Optical Character Recognition) Technology?">
            <a:extLst>
              <a:ext uri="{FF2B5EF4-FFF2-40B4-BE49-F238E27FC236}">
                <a16:creationId xmlns:a16="http://schemas.microsoft.com/office/drawing/2014/main" id="{FDDDF79C-32C4-6AE0-2B89-F3DFCBEE6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7" y="1827729"/>
            <a:ext cx="4069420" cy="32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7421" y="2057889"/>
            <a:ext cx="4310599" cy="4195428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2000" b="1" dirty="0">
                <a:solidFill>
                  <a:schemeClr val="tx2"/>
                </a:solidFill>
              </a:rPr>
              <a:t>Importance:</a:t>
            </a:r>
            <a:r>
              <a:rPr lang="en-US" sz="2000" dirty="0">
                <a:solidFill>
                  <a:schemeClr val="tx2"/>
                </a:solidFill>
              </a:rPr>
              <a:t> Character recognition is a cornerstone of Digital Signal Processing (DSP), vital for Optical Character Recognition (OCR), automation of data entry, and digitization of documents.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2000" b="1" dirty="0">
                <a:solidFill>
                  <a:schemeClr val="tx2"/>
                </a:solidFill>
              </a:rPr>
              <a:t>Challenges:</a:t>
            </a:r>
            <a:r>
              <a:rPr lang="en-US" sz="2000" dirty="0">
                <a:solidFill>
                  <a:schemeClr val="tx2"/>
                </a:solidFill>
              </a:rPr>
              <a:t> Significant variability in handwriting styles, presence of noise, and image distortions make it a complex task.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2000" b="1" dirty="0">
                <a:solidFill>
                  <a:schemeClr val="tx2"/>
                </a:solidFill>
              </a:rPr>
              <a:t>Demand</a:t>
            </a:r>
            <a:r>
              <a:rPr lang="en-US" sz="2000" dirty="0">
                <a:solidFill>
                  <a:schemeClr val="tx2"/>
                </a:solidFill>
              </a:rPr>
              <a:t>: Requires robust and highly accurate methods for reliable identification across diverse character sets.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6" y="52996"/>
            <a:ext cx="4446455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193974"/>
            <a:ext cx="7934706" cy="1188720"/>
          </a:xfrm>
        </p:spPr>
        <p:txBody>
          <a:bodyPr>
            <a:normAutofit/>
          </a:bodyPr>
          <a:lstStyle/>
          <a:p>
            <a:r>
              <a:rPr lang="en-US" sz="3500" b="1" i="1" dirty="0">
                <a:solidFill>
                  <a:schemeClr val="tx2"/>
                </a:solidFill>
              </a:rPr>
              <a:t>Project Objective &amp; Scope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553998" y="473861"/>
            <a:ext cx="3142400" cy="2037604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1809166" cy="1810094"/>
            <a:chOff x="-305" y="-1"/>
            <a:chExt cx="3832880" cy="287613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94377A48-EA81-C2CF-8996-3E3E24E7D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923282"/>
              </p:ext>
            </p:extLst>
          </p:nvPr>
        </p:nvGraphicFramePr>
        <p:xfrm>
          <a:off x="708723" y="1545589"/>
          <a:ext cx="8431382" cy="480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8167"/>
            <a:ext cx="3625552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803" y="213891"/>
            <a:ext cx="4316022" cy="1377943"/>
          </a:xfrm>
        </p:spPr>
        <p:txBody>
          <a:bodyPr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Traditional Approaches</a:t>
            </a:r>
          </a:p>
        </p:txBody>
      </p:sp>
      <p:graphicFrame>
        <p:nvGraphicFramePr>
          <p:cNvPr id="2084" name="Content Placeholder 2">
            <a:extLst>
              <a:ext uri="{FF2B5EF4-FFF2-40B4-BE49-F238E27FC236}">
                <a16:creationId xmlns:a16="http://schemas.microsoft.com/office/drawing/2014/main" id="{15AF6575-0C55-D53C-B329-6A57B89AF1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5856546"/>
              </p:ext>
            </p:extLst>
          </p:nvPr>
        </p:nvGraphicFramePr>
        <p:xfrm>
          <a:off x="98323" y="1209367"/>
          <a:ext cx="8907688" cy="4844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4146310"/>
            <a:ext cx="23568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9" name="Rectangle 309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175" y="336406"/>
            <a:ext cx="4741259" cy="1454051"/>
          </a:xfrm>
        </p:spPr>
        <p:txBody>
          <a:bodyPr>
            <a:normAutofit/>
          </a:bodyPr>
          <a:lstStyle/>
          <a:p>
            <a:r>
              <a:rPr lang="en-US" sz="3100" b="1" i="1" dirty="0">
                <a:solidFill>
                  <a:schemeClr val="tx2"/>
                </a:solidFill>
              </a:rPr>
              <a:t>Deep Learning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504" y="2076377"/>
            <a:ext cx="5521745" cy="4099911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endParaRPr lang="en-US" sz="12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Revolutionized</a:t>
            </a:r>
            <a:r>
              <a:rPr lang="en-US" sz="1800" dirty="0">
                <a:solidFill>
                  <a:schemeClr val="tx2"/>
                </a:solidFill>
              </a:rPr>
              <a:t> image processing by learning hierarchical features directly from raw pixel data.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1800" b="1" dirty="0">
                <a:solidFill>
                  <a:schemeClr val="tx2"/>
                </a:solidFill>
              </a:rPr>
              <a:t>End-to-End Learning</a:t>
            </a:r>
            <a:r>
              <a:rPr lang="en-US" sz="1800" dirty="0">
                <a:solidFill>
                  <a:schemeClr val="tx2"/>
                </a:solidFill>
              </a:rPr>
              <a:t>: Models can learn both feature extraction and classification simultaneously. (General Knowledge)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1800" dirty="0">
                <a:solidFill>
                  <a:schemeClr val="tx2"/>
                </a:solidFill>
              </a:rPr>
              <a:t>Key Architectures for Recognition Tasks: (General Knowledge)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800" dirty="0">
                <a:solidFill>
                  <a:schemeClr val="tx2"/>
                </a:solidFill>
              </a:rPr>
              <a:t>  </a:t>
            </a:r>
            <a:r>
              <a:rPr lang="en-US" sz="1800" b="1" dirty="0">
                <a:solidFill>
                  <a:schemeClr val="tx2"/>
                </a:solidFill>
              </a:rPr>
              <a:t>Multilayer Perceptrons (MLPs): </a:t>
            </a:r>
            <a:r>
              <a:rPr lang="en-US" sz="1800" dirty="0">
                <a:solidFill>
                  <a:schemeClr val="tx2"/>
                </a:solidFill>
              </a:rPr>
              <a:t>Basic neural networks, can work on flattened images but </a:t>
            </a:r>
            <a:r>
              <a:rPr lang="en-US" sz="1800" b="1" dirty="0">
                <a:solidFill>
                  <a:schemeClr val="tx2"/>
                </a:solidFill>
              </a:rPr>
              <a:t>lose spatial info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800" dirty="0">
                <a:solidFill>
                  <a:schemeClr val="tx2"/>
                </a:solidFill>
              </a:rPr>
              <a:t>  </a:t>
            </a:r>
            <a:r>
              <a:rPr lang="en-US" sz="1800" b="1" dirty="0">
                <a:solidFill>
                  <a:schemeClr val="tx2"/>
                </a:solidFill>
              </a:rPr>
              <a:t>Recurrent Neural Networks (RNNs): </a:t>
            </a:r>
            <a:r>
              <a:rPr lang="en-US" sz="1800" dirty="0">
                <a:solidFill>
                  <a:schemeClr val="tx2"/>
                </a:solidFill>
              </a:rPr>
              <a:t>Suited for </a:t>
            </a:r>
            <a:r>
              <a:rPr lang="en-US" sz="1800" b="1" dirty="0">
                <a:solidFill>
                  <a:schemeClr val="tx2"/>
                </a:solidFill>
              </a:rPr>
              <a:t>sequential data</a:t>
            </a:r>
            <a:r>
              <a:rPr lang="en-US" sz="1800" dirty="0">
                <a:solidFill>
                  <a:schemeClr val="tx2"/>
                </a:solidFill>
              </a:rPr>
              <a:t> like online handwriting or text lines.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800" dirty="0">
                <a:solidFill>
                  <a:schemeClr val="tx2"/>
                </a:solidFill>
              </a:rPr>
              <a:t>  </a:t>
            </a:r>
            <a:r>
              <a:rPr lang="en-US" sz="1800" b="1" dirty="0">
                <a:solidFill>
                  <a:schemeClr val="tx2"/>
                </a:solidFill>
              </a:rPr>
              <a:t>Convolutional Neural Networks (CNNs): </a:t>
            </a:r>
            <a:r>
              <a:rPr lang="en-US" sz="1800" dirty="0">
                <a:solidFill>
                  <a:schemeClr val="tx2"/>
                </a:solidFill>
              </a:rPr>
              <a:t>Excel at </a:t>
            </a:r>
            <a:r>
              <a:rPr lang="en-US" sz="1800" b="1" dirty="0">
                <a:solidFill>
                  <a:schemeClr val="tx2"/>
                </a:solidFill>
              </a:rPr>
              <a:t>image-based tasks</a:t>
            </a:r>
            <a:r>
              <a:rPr lang="en-US" sz="1800" dirty="0">
                <a:solidFill>
                  <a:schemeClr val="tx2"/>
                </a:solidFill>
              </a:rPr>
              <a:t> due to their ability to capture spatial hierarchies. This project's focus.</a:t>
            </a:r>
          </a:p>
        </p:txBody>
      </p:sp>
      <p:grpSp>
        <p:nvGrpSpPr>
          <p:cNvPr id="3101" name="Group 3100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6714"/>
            <a:ext cx="4780320" cy="6874714"/>
            <a:chOff x="5818240" y="-1"/>
            <a:chExt cx="6373761" cy="6874714"/>
          </a:xfrm>
        </p:grpSpPr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8" name="Picture 6" descr="Want to know how Deep Learning works? Here's a quick guide for everyone.">
            <a:extLst>
              <a:ext uri="{FF2B5EF4-FFF2-40B4-BE49-F238E27FC236}">
                <a16:creationId xmlns:a16="http://schemas.microsoft.com/office/drawing/2014/main" id="{012E8BCF-5178-80CC-C6DC-0E019745F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6657" y="2093095"/>
            <a:ext cx="2735934" cy="18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500" b="1" i="1" dirty="0">
                <a:solidFill>
                  <a:schemeClr val="tx2"/>
                </a:solidFill>
              </a:rPr>
              <a:t>Typical Deep Learning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6F5014-D836-69AA-2EC0-5228AE11E0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085089"/>
              </p:ext>
            </p:extLst>
          </p:nvPr>
        </p:nvGraphicFramePr>
        <p:xfrm>
          <a:off x="457200" y="1417638"/>
          <a:ext cx="8342671" cy="4810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2431</Words>
  <Application>Microsoft Office PowerPoint</Application>
  <PresentationFormat>On-screen Show (4:3)</PresentationFormat>
  <Paragraphs>198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Arial</vt:lpstr>
      <vt:lpstr>Calibri</vt:lpstr>
      <vt:lpstr>Office Theme</vt:lpstr>
      <vt:lpstr>Handwritten Character Recognition using Convolutional Neural Network</vt:lpstr>
      <vt:lpstr>List of content</vt:lpstr>
      <vt:lpstr>Abstract</vt:lpstr>
      <vt:lpstr>Methodology &amp; Achievement</vt:lpstr>
      <vt:lpstr>The Challenge: Handwritten Character Recognition</vt:lpstr>
      <vt:lpstr>Project Objective &amp; Scope</vt:lpstr>
      <vt:lpstr>Traditional Approaches</vt:lpstr>
      <vt:lpstr>Deep Learning Approaches</vt:lpstr>
      <vt:lpstr>Typical Deep Learning Workflow</vt:lpstr>
      <vt:lpstr>Key Tools: TensorFlow &amp; Keras</vt:lpstr>
      <vt:lpstr>Hardware Acceleration: GPUs</vt:lpstr>
      <vt:lpstr>Dataset: EMNIST Byclass (Digits &amp; Uppercase)</vt:lpstr>
      <vt:lpstr>PowerPoint Presentation</vt:lpstr>
      <vt:lpstr>Data Preprocessing Steps</vt:lpstr>
      <vt:lpstr>CNNs: An Overview</vt:lpstr>
      <vt:lpstr>Advantages of CNNs for This Task</vt:lpstr>
      <vt:lpstr>The Convolution Operation</vt:lpstr>
      <vt:lpstr>The Convolution Operation (Cont.)</vt:lpstr>
      <vt:lpstr>Key CNN Layers</vt:lpstr>
      <vt:lpstr>Different kernels in convolution layers </vt:lpstr>
      <vt:lpstr>Key CNN Layers (Cont.)</vt:lpstr>
      <vt:lpstr>Key CNN Layers (Cont.)</vt:lpstr>
      <vt:lpstr>Key CNN Layers (Cont.)</vt:lpstr>
      <vt:lpstr>Implemented CNN Architecture (36 Classes)</vt:lpstr>
      <vt:lpstr>CNN Training Process</vt:lpstr>
      <vt:lpstr>Model accuracy &amp; Loss against Epochs</vt:lpstr>
      <vt:lpstr>Code Review</vt:lpstr>
      <vt:lpstr>CNN Performance on Test Set</vt:lpstr>
      <vt:lpstr>Discussion: Per-Class Performance &amp; Challenges</vt:lpstr>
      <vt:lpstr>Conclusion</vt:lpstr>
      <vt:lpstr>References</vt:lpstr>
      <vt:lpstr>Thank You! Any Questions 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OmarElmelegy</cp:lastModifiedBy>
  <cp:revision>3</cp:revision>
  <dcterms:created xsi:type="dcterms:W3CDTF">2013-01-27T09:14:16Z</dcterms:created>
  <dcterms:modified xsi:type="dcterms:W3CDTF">2025-06-01T11:48:37Z</dcterms:modified>
  <cp:category/>
</cp:coreProperties>
</file>